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325" r:id="rId2"/>
    <p:sldId id="262" r:id="rId3"/>
    <p:sldId id="261" r:id="rId4"/>
    <p:sldId id="383" r:id="rId5"/>
    <p:sldId id="273" r:id="rId6"/>
    <p:sldId id="427" r:id="rId7"/>
    <p:sldId id="428" r:id="rId8"/>
    <p:sldId id="272" r:id="rId9"/>
    <p:sldId id="278" r:id="rId10"/>
    <p:sldId id="276" r:id="rId11"/>
    <p:sldId id="279" r:id="rId12"/>
    <p:sldId id="281" r:id="rId13"/>
    <p:sldId id="282" r:id="rId14"/>
    <p:sldId id="324" r:id="rId15"/>
    <p:sldId id="429" r:id="rId16"/>
    <p:sldId id="432" r:id="rId17"/>
    <p:sldId id="267" r:id="rId18"/>
    <p:sldId id="283" r:id="rId19"/>
    <p:sldId id="284" r:id="rId20"/>
    <p:sldId id="287" r:id="rId21"/>
    <p:sldId id="288" r:id="rId22"/>
    <p:sldId id="290" r:id="rId23"/>
    <p:sldId id="289" r:id="rId24"/>
    <p:sldId id="430" r:id="rId25"/>
    <p:sldId id="268" r:id="rId26"/>
    <p:sldId id="293" r:id="rId27"/>
    <p:sldId id="291" r:id="rId28"/>
    <p:sldId id="292" r:id="rId29"/>
    <p:sldId id="322" r:id="rId30"/>
    <p:sldId id="431" r:id="rId31"/>
    <p:sldId id="433" r:id="rId32"/>
    <p:sldId id="366" r:id="rId33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256" autoAdjust="0"/>
  </p:normalViewPr>
  <p:slideViewPr>
    <p:cSldViewPr snapToGrid="0">
      <p:cViewPr varScale="1">
        <p:scale>
          <a:sx n="118" d="100"/>
          <a:sy n="118" d="100"/>
        </p:scale>
        <p:origin x="276" y="9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00.png>
</file>

<file path=ppt/media/image11.png>
</file>

<file path=ppt/media/image12.png>
</file>

<file path=ppt/media/image13.jpeg>
</file>

<file path=ppt/media/image14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8096ED-5E68-4B44-B253-74A6B23E0D75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049CD6-A172-4B8B-A1E7-6B85C1C77C42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517924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conteur.net/infographics/ad-evolution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102901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145342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5007454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644701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0259248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cs-CZ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466623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cs-CZ" b="0" i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7770661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070888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97887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cs-CZ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793513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cs-CZ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19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99872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In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Czechia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,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advertising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expenditures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account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 to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about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 2.1% GDP (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similar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 in the US)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Compare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 with 1.4%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for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 defense and 1.9% on R&amp;D and 3.5% on public 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education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 (</a:t>
            </a:r>
            <a:r>
              <a:rPr lang="cs-CZ" sz="1200" b="0" i="0" u="none" strike="noStrike" kern="1200" baseline="0" dirty="0" err="1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elementary</a:t>
            </a:r>
            <a:r>
              <a:rPr lang="cs-CZ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  <a:sym typeface="Wingdings" panose="05000000000000000000" pitchFamily="2" charset="2"/>
              </a:rPr>
              <a:t>-university)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cs-CZ" dirty="0"/>
              <a:t>https://www.mediar.cz/investice-do-reklamy-loni-neklesly-dosahly-temer-120-miliard-kc/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cs-CZ" dirty="0"/>
              <a:t>https://www.itbiz.cz/zpravicky/v-roce-2020-dosahl-objem-online-reklamy-v-cr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cs-CZ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096481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cs-CZ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35887889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cs-CZ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9654940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cs-CZ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306598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cs-CZ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065349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cs-CZ" b="0" i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601123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668618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296705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5647444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04650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cs-CZ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29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68533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628650" lvl="1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3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2909333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cs-CZ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30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371675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cs-CZ" sz="12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31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9792787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en-US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32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800102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cs-CZ" sz="2800" dirty="0">
                <a:hlinkClick r:id="rId3"/>
              </a:rPr>
              <a:t>https://www.raconteur.net/infographics/ad-evolution/</a:t>
            </a:r>
            <a:endParaRPr lang="cs-CZ" sz="280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cs-CZ" sz="18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4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8572326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5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490197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cs-CZ" b="0" i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6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6031360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cs-CZ" b="0" i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7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504064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8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571967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lvl="0" indent="-171450">
              <a:buFont typeface="Arial" panose="020B0604020202020204" pitchFamily="34" charset="0"/>
              <a:buChar char="•"/>
            </a:pPr>
            <a:endParaRPr lang="cs-CZ" sz="1200" b="0" i="0" u="none" strike="noStrike" kern="1200" baseline="0" dirty="0">
              <a:solidFill>
                <a:schemeClr val="tx1"/>
              </a:solidFill>
              <a:latin typeface="+mn-lt"/>
              <a:ea typeface="+mn-ea"/>
              <a:cs typeface="+mn-cs"/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049CD6-A172-4B8B-A1E7-6B85C1C77C42}" type="slidenum">
              <a:rPr lang="cs-CZ" smtClean="0"/>
              <a:t>9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99596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9DFFA-9D1A-4330-9951-DABB34E567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E65521-16B0-4F66-85F0-55D42A5E00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82AD5-04ED-471E-BA7C-4831E8732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FB8B4-C700-41F0-B6C9-812096348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035A5-31DA-4BA6-9CCE-322B6A0E8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281160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E0CEF-4875-499E-9120-985CD1D53A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419E50-C9C8-443C-97D9-20562449DF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576EF-C1DE-4C15-8D82-83A09EE55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774C1-49C1-4545-8E2B-69D749A0C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22F547-1856-45C3-B2A2-EB181B871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14038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BDDA8F-D036-4768-A58A-A83B572D030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6B8DB6-6C0A-4181-9F55-97CA06D9F3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6EA626-0132-4015-B68A-1934D80B6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2E6CD-1987-4A46-B9DD-2026247B27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8A1DD5-BBF3-4D55-A618-82E2710CE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1619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57B7E-6AAA-4A80-9A6D-14E274F14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16BA5-7F07-4EDD-8D5D-A4E5BCAEC0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0ACE5-EF65-45A8-84A7-282E1AC5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E3C34B-188A-47A9-B4AD-8D8901E5B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03D3A-D803-431B-A7F4-DEBBA450AA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767411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A81A82-D520-4E18-B991-88488A05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0F221A-8039-40D8-8BF3-11AA38B89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80F197-00D2-4F2B-AEA7-23A8A7A0A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778409-D3FE-4151-9B6C-B1C5089FF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FAEEB1-BE45-4B9E-A565-53593E3DF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443374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58EF5-FF45-415D-8D33-D1506B1D6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88C23-D079-493A-B732-EC264822DC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5CB92C-4C49-48C0-8680-DC0B2644B2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30FC6F-BF12-4859-8ECE-6731147BD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1AA946-4580-4937-84B5-3CC9C2B7D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DE52E4-91E7-42B3-A101-B45964F82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41457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BCDD8-4204-4150-AD6E-2CA9D825E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72C499-7409-4E0C-9AB5-D3F0A68D8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7DED4C-D3A6-4D0F-A8A5-723814475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096541-DFFA-48E6-9153-7427D6111E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1DA8F3-B2E2-461C-9F08-387CD43AFC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71D8CE-048D-4BC4-B8BD-261470DA5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87704E-6FCC-4C4A-B115-4F7F71FA4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37D539-45E7-442E-8AA8-2B514F88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31529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95B3D-A895-48C4-8771-C73F34902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4E7767-8A6E-441A-B5F3-AE2E2AE07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00AD99-97E3-45D9-B8AA-0EE56D2B4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B98856-6D8E-4D32-866A-7EADAF8C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858775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5D3D7D-A68B-4112-B083-09E42F61E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813406-78F5-4FB5-A427-8DEC922EE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D806C0-5483-4749-AADD-089D39038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138110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3DCB1-44CE-48A3-B695-6729ACC58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9516D8-1CFF-4D5B-9E55-8ED61D113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B0322E-23F8-48D4-8C17-A8CC00AF35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C26037-B8E3-492C-8079-AE3D656DE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CC5BCB-4EDE-46A0-8CC2-87412A1918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86CF9-D190-4973-A74D-C94FAAF43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81710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B8785-B6E1-4102-840F-D567877F8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F6193E-B845-404E-A9CF-0F8DF7046A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3AE95B-A2EF-4905-88A8-366AFFE35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A30EB9-FE68-4708-A66A-8C010E463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FD78F-C197-4AAD-A917-5F03759DD9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9A304-74C4-4433-83DB-F854A0DC5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841573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D66783-F655-41DF-A6B6-45A9FEC15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cs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AA6AF-D6CC-45E4-8C35-74B5C62880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BFC0B-6180-4C84-825B-36B8D517D8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481774-1402-4776-8C6D-221A2E9FF79D}" type="datetimeFigureOut">
              <a:rPr lang="cs-CZ" smtClean="0"/>
              <a:t>22.04.2024</a:t>
            </a:fld>
            <a:endParaRPr lang="cs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C50EB-9A44-4B1E-AD03-FDC0BBFA83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AFE62-2CB8-4304-8181-B190F867F1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2B88A-0953-46DE-8FC8-78BBA31B38B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58513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m8FtTrDsTTc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hyperlink" Target="https://www.youtube.com/watch?v=NtZVFUvn3_U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B0C33-7623-4C74-A8CC-603D356BC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5089" y="4305712"/>
            <a:ext cx="11341822" cy="2387600"/>
          </a:xfrm>
        </p:spPr>
        <p:txBody>
          <a:bodyPr>
            <a:normAutofit/>
          </a:bodyPr>
          <a:lstStyle/>
          <a:p>
            <a:r>
              <a:rPr lang="cs-CZ" dirty="0" err="1"/>
              <a:t>Topic</a:t>
            </a:r>
            <a:r>
              <a:rPr lang="cs-CZ" dirty="0"/>
              <a:t> 6: </a:t>
            </a:r>
            <a:r>
              <a:rPr lang="en-GB" dirty="0"/>
              <a:t>Advertising</a:t>
            </a:r>
            <a:endParaRPr lang="cs-C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F4E409-17B4-40AE-BDAD-7CB22FFA46B7}"/>
              </a:ext>
            </a:extLst>
          </p:cNvPr>
          <p:cNvSpPr txBox="1"/>
          <p:nvPr/>
        </p:nvSpPr>
        <p:spPr>
          <a:xfrm>
            <a:off x="606830" y="0"/>
            <a:ext cx="8751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3200" dirty="0" err="1"/>
              <a:t>Industrial</a:t>
            </a:r>
            <a:r>
              <a:rPr lang="cs-CZ" sz="3200" dirty="0"/>
              <a:t> </a:t>
            </a:r>
            <a:r>
              <a:rPr lang="cs-CZ" sz="3200" dirty="0" err="1"/>
              <a:t>Organisation</a:t>
            </a:r>
            <a:r>
              <a:rPr lang="cs-CZ" sz="3200" dirty="0"/>
              <a:t> / Matěj Bajgar</a:t>
            </a:r>
          </a:p>
        </p:txBody>
      </p:sp>
      <p:pic>
        <p:nvPicPr>
          <p:cNvPr id="3" name="Picture 2" descr="Reklama a její vývoj do poloviny 20. století | Aira blog">
            <a:extLst>
              <a:ext uri="{FF2B5EF4-FFF2-40B4-BE49-F238E27FC236}">
                <a16:creationId xmlns:a16="http://schemas.microsoft.com/office/drawing/2014/main" id="{C5593B97-96D5-323D-E62F-C671D88E3C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49" y="1622535"/>
            <a:ext cx="5085539" cy="3397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857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Persuasive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and </a:t>
            </a:r>
            <a:r>
              <a:rPr lang="cs-CZ" dirty="0" err="1"/>
              <a:t>competition</a:t>
            </a:r>
            <a:endParaRPr lang="cs-C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3E88261-A07D-40E0-A61F-971FDB3CF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0515600" cy="4722249"/>
          </a:xfrm>
        </p:spPr>
        <p:txBody>
          <a:bodyPr>
            <a:noAutofit/>
          </a:bodyPr>
          <a:lstStyle/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b="1" dirty="0" err="1">
                <a:sym typeface="Wingdings" panose="05000000000000000000" pitchFamily="2" charset="2"/>
              </a:rPr>
              <a:t>Increase</a:t>
            </a:r>
            <a:r>
              <a:rPr lang="cs-CZ" sz="2000" b="1" dirty="0">
                <a:sym typeface="Wingdings" panose="05000000000000000000" pitchFamily="2" charset="2"/>
              </a:rPr>
              <a:t> in </a:t>
            </a:r>
            <a:r>
              <a:rPr lang="cs-CZ" sz="2000" b="1" dirty="0" err="1">
                <a:sym typeface="Wingdings" panose="05000000000000000000" pitchFamily="2" charset="2"/>
              </a:rPr>
              <a:t>willingness</a:t>
            </a:r>
            <a:r>
              <a:rPr lang="cs-CZ" sz="2000" b="1" dirty="0">
                <a:sym typeface="Wingdings" panose="05000000000000000000" pitchFamily="2" charset="2"/>
              </a:rPr>
              <a:t> to </a:t>
            </a:r>
            <a:r>
              <a:rPr lang="cs-CZ" sz="2000" b="1" dirty="0" err="1">
                <a:sym typeface="Wingdings" panose="05000000000000000000" pitchFamily="2" charset="2"/>
              </a:rPr>
              <a:t>pay</a:t>
            </a:r>
            <a:endParaRPr lang="cs-CZ" sz="2000" b="1" dirty="0">
              <a:sym typeface="Wingdings" panose="05000000000000000000" pitchFamily="2" charset="2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Assume</a:t>
            </a:r>
            <a:r>
              <a:rPr lang="cs-CZ" sz="2000" dirty="0">
                <a:sym typeface="Wingdings" panose="05000000000000000000" pitchFamily="2" charset="2"/>
              </a:rPr>
              <a:t> u = 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r</a:t>
            </a:r>
            <a:r>
              <a:rPr lang="cs-CZ" sz="2000" b="1" baseline="-25000" dirty="0">
                <a:solidFill>
                  <a:srgbClr val="FF0000"/>
                </a:solidFill>
                <a:sym typeface="Wingdings" panose="05000000000000000000" pitchFamily="2" charset="2"/>
              </a:rPr>
              <a:t>1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(A</a:t>
            </a:r>
            <a:r>
              <a:rPr lang="cs-CZ" sz="2000" b="1" baseline="-25000" dirty="0">
                <a:solidFill>
                  <a:srgbClr val="FF0000"/>
                </a:solidFill>
                <a:sym typeface="Wingdings" panose="05000000000000000000" pitchFamily="2" charset="2"/>
              </a:rPr>
              <a:t>1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)</a:t>
            </a:r>
            <a:r>
              <a:rPr lang="cs-CZ" sz="2000" dirty="0">
                <a:sym typeface="Wingdings" panose="05000000000000000000" pitchFamily="2" charset="2"/>
              </a:rPr>
              <a:t> – </a:t>
            </a:r>
            <a:r>
              <a:rPr lang="cs-CZ" sz="2000" dirty="0" err="1">
                <a:sym typeface="Wingdings" panose="05000000000000000000" pitchFamily="2" charset="2"/>
              </a:rPr>
              <a:t>tx</a:t>
            </a:r>
            <a:r>
              <a:rPr lang="cs-CZ" sz="2000" dirty="0">
                <a:sym typeface="Wingdings" panose="05000000000000000000" pitchFamily="2" charset="2"/>
              </a:rPr>
              <a:t> – p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 = 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r</a:t>
            </a:r>
            <a:r>
              <a:rPr lang="cs-CZ" sz="2000" b="1" baseline="-25000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+ bA</a:t>
            </a:r>
            <a:r>
              <a:rPr lang="cs-CZ" sz="2000" b="1" baseline="-25000" dirty="0">
                <a:solidFill>
                  <a:srgbClr val="FF0000"/>
                </a:solidFill>
                <a:sym typeface="Wingdings" panose="05000000000000000000" pitchFamily="2" charset="2"/>
              </a:rPr>
              <a:t>1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 </a:t>
            </a:r>
            <a:r>
              <a:rPr lang="cs-CZ" sz="2000" dirty="0">
                <a:sym typeface="Wingdings" panose="05000000000000000000" pitchFamily="2" charset="2"/>
              </a:rPr>
              <a:t>– </a:t>
            </a:r>
            <a:r>
              <a:rPr lang="cs-CZ" sz="2000" dirty="0" err="1">
                <a:sym typeface="Wingdings" panose="05000000000000000000" pitchFamily="2" charset="2"/>
              </a:rPr>
              <a:t>tx</a:t>
            </a:r>
            <a:r>
              <a:rPr lang="cs-CZ" sz="2000" dirty="0">
                <a:sym typeface="Wingdings" panose="05000000000000000000" pitchFamily="2" charset="2"/>
              </a:rPr>
              <a:t> – p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Indifferent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consumer</a:t>
            </a:r>
            <a:r>
              <a:rPr lang="cs-CZ" sz="2000" dirty="0">
                <a:sym typeface="Wingdings" panose="05000000000000000000" pitchFamily="2" charset="2"/>
              </a:rPr>
              <a:t>: 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>
                <a:sym typeface="Wingdings" panose="05000000000000000000" pitchFamily="2" charset="2"/>
              </a:rPr>
              <a:t>r</a:t>
            </a:r>
            <a:r>
              <a:rPr lang="cs-CZ" baseline="-25000" dirty="0">
                <a:sym typeface="Wingdings" panose="05000000000000000000" pitchFamily="2" charset="2"/>
              </a:rPr>
              <a:t> </a:t>
            </a:r>
            <a:r>
              <a:rPr lang="cs-CZ" dirty="0">
                <a:sym typeface="Wingdings" panose="05000000000000000000" pitchFamily="2" charset="2"/>
              </a:rPr>
              <a:t>+ bA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– </a:t>
            </a:r>
            <a:r>
              <a:rPr lang="cs-CZ" dirty="0" err="1">
                <a:sym typeface="Wingdings" panose="05000000000000000000" pitchFamily="2" charset="2"/>
              </a:rPr>
              <a:t>tx</a:t>
            </a:r>
            <a:r>
              <a:rPr lang="cs-CZ" dirty="0">
                <a:sym typeface="Wingdings" panose="05000000000000000000" pitchFamily="2" charset="2"/>
              </a:rPr>
              <a:t>* – p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= r</a:t>
            </a:r>
            <a:r>
              <a:rPr lang="cs-CZ" baseline="-25000" dirty="0">
                <a:sym typeface="Wingdings" panose="05000000000000000000" pitchFamily="2" charset="2"/>
              </a:rPr>
              <a:t> </a:t>
            </a:r>
            <a:r>
              <a:rPr lang="cs-CZ" dirty="0">
                <a:sym typeface="Wingdings" panose="05000000000000000000" pitchFamily="2" charset="2"/>
              </a:rPr>
              <a:t>+ bA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 – t(1-x*) – p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>
                <a:sym typeface="Wingdings" panose="05000000000000000000" pitchFamily="2" charset="2"/>
              </a:rPr>
              <a:t>x* = 1/2 + (p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-p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)/2t + b(A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-A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)/(2t)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b="1" dirty="0" err="1">
                <a:sym typeface="Wingdings" panose="05000000000000000000" pitchFamily="2" charset="2"/>
              </a:rPr>
              <a:t>Stage</a:t>
            </a:r>
            <a:r>
              <a:rPr lang="cs-CZ" sz="2000" b="1" dirty="0">
                <a:sym typeface="Wingdings" panose="05000000000000000000" pitchFamily="2" charset="2"/>
              </a:rPr>
              <a:t> 2 </a:t>
            </a:r>
            <a:r>
              <a:rPr lang="cs-CZ" sz="2000" dirty="0">
                <a:sym typeface="Wingdings" panose="05000000000000000000" pitchFamily="2" charset="2"/>
              </a:rPr>
              <a:t>(</a:t>
            </a:r>
            <a:r>
              <a:rPr lang="cs-CZ" sz="2000" dirty="0" err="1">
                <a:sym typeface="Wingdings" panose="05000000000000000000" pitchFamily="2" charset="2"/>
              </a:rPr>
              <a:t>for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1; </a:t>
            </a:r>
            <a:r>
              <a:rPr lang="cs-CZ" sz="2000" dirty="0" err="1">
                <a:sym typeface="Wingdings" panose="05000000000000000000" pitchFamily="2" charset="2"/>
              </a:rPr>
              <a:t>for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2 </a:t>
            </a:r>
            <a:r>
              <a:rPr lang="cs-CZ" sz="2000" dirty="0" err="1">
                <a:sym typeface="Wingdings" panose="05000000000000000000" pitchFamily="2" charset="2"/>
              </a:rPr>
              <a:t>symmetric</a:t>
            </a:r>
            <a:r>
              <a:rPr lang="cs-CZ" sz="2000" dirty="0">
                <a:sym typeface="Wingdings" panose="05000000000000000000" pitchFamily="2" charset="2"/>
              </a:rPr>
              <a:t>)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 err="1">
                <a:sym typeface="Wingdings" panose="05000000000000000000" pitchFamily="2" charset="2"/>
              </a:rPr>
              <a:t>max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el-GR" dirty="0">
                <a:sym typeface="Wingdings" panose="05000000000000000000" pitchFamily="2" charset="2"/>
              </a:rPr>
              <a:t>π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= (p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– c)</a:t>
            </a:r>
            <a:r>
              <a:rPr lang="cs-CZ" dirty="0"/>
              <a:t>[</a:t>
            </a:r>
            <a:r>
              <a:rPr lang="cs-CZ" dirty="0">
                <a:sym typeface="Wingdings" panose="05000000000000000000" pitchFamily="2" charset="2"/>
              </a:rPr>
              <a:t>1/2 + (p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-p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)/2t + b(A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-A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)/(2t)</a:t>
            </a:r>
            <a:r>
              <a:rPr lang="cs-CZ" dirty="0"/>
              <a:t>]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>
                <a:sym typeface="Wingdings" panose="05000000000000000000" pitchFamily="2" charset="2"/>
              </a:rPr>
              <a:t>FOC: </a:t>
            </a:r>
            <a:r>
              <a:rPr lang="fr-FR" dirty="0">
                <a:sym typeface="Wingdings" panose="05000000000000000000" pitchFamily="2" charset="2"/>
              </a:rPr>
              <a:t>p*</a:t>
            </a:r>
            <a:r>
              <a:rPr lang="fr-FR" baseline="-25000" dirty="0">
                <a:sym typeface="Wingdings" panose="05000000000000000000" pitchFamily="2" charset="2"/>
              </a:rPr>
              <a:t>1</a:t>
            </a:r>
            <a:r>
              <a:rPr lang="fr-FR" dirty="0">
                <a:sym typeface="Wingdings" panose="05000000000000000000" pitchFamily="2" charset="2"/>
              </a:rPr>
              <a:t> = (t+p</a:t>
            </a:r>
            <a:r>
              <a:rPr lang="fr-FR" baseline="-25000" dirty="0">
                <a:sym typeface="Wingdings" panose="05000000000000000000" pitchFamily="2" charset="2"/>
              </a:rPr>
              <a:t>2</a:t>
            </a:r>
            <a:r>
              <a:rPr lang="fr-FR" dirty="0">
                <a:sym typeface="Wingdings" panose="05000000000000000000" pitchFamily="2" charset="2"/>
              </a:rPr>
              <a:t>+c</a:t>
            </a:r>
            <a:r>
              <a:rPr lang="cs-CZ" dirty="0">
                <a:sym typeface="Wingdings" panose="05000000000000000000" pitchFamily="2" charset="2"/>
              </a:rPr>
              <a:t>+b(A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-A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</a:t>
            </a:r>
            <a:r>
              <a:rPr lang="fr-FR" dirty="0">
                <a:sym typeface="Wingdings" panose="05000000000000000000" pitchFamily="2" charset="2"/>
              </a:rPr>
              <a:t>)/2</a:t>
            </a:r>
            <a:endParaRPr lang="cs-CZ" dirty="0">
              <a:sym typeface="Wingdings" panose="05000000000000000000" pitchFamily="2" charset="2"/>
            </a:endParaRP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 err="1">
                <a:sym typeface="Wingdings" panose="05000000000000000000" pitchFamily="2" charset="2"/>
              </a:rPr>
              <a:t>Symmetric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Nash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equilibrium</a:t>
            </a:r>
            <a:r>
              <a:rPr lang="cs-CZ" dirty="0">
                <a:sym typeface="Wingdings" panose="05000000000000000000" pitchFamily="2" charset="2"/>
              </a:rPr>
              <a:t>: 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p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(A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,A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) = c + t + b(A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-A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)/3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el-GR" sz="2000" dirty="0">
                <a:sym typeface="Wingdings" panose="05000000000000000000" pitchFamily="2" charset="2"/>
              </a:rPr>
              <a:t>π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(A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,A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) = (3t + b(A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-A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))</a:t>
            </a:r>
            <a:r>
              <a:rPr lang="cs-CZ" sz="2000" baseline="30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/(18t)</a:t>
            </a:r>
          </a:p>
        </p:txBody>
      </p:sp>
    </p:spTree>
    <p:extLst>
      <p:ext uri="{BB962C8B-B14F-4D97-AF65-F5344CB8AC3E}">
        <p14:creationId xmlns:p14="http://schemas.microsoft.com/office/powerpoint/2010/main" val="17302067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Persuasive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and </a:t>
            </a:r>
            <a:r>
              <a:rPr lang="cs-CZ" dirty="0" err="1"/>
              <a:t>competition</a:t>
            </a:r>
            <a:endParaRPr lang="cs-C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3E88261-A07D-40E0-A61F-971FDB3CF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7094"/>
            <a:ext cx="11186652" cy="4869533"/>
          </a:xfrm>
        </p:spPr>
        <p:txBody>
          <a:bodyPr>
            <a:noAutofit/>
          </a:bodyPr>
          <a:lstStyle/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b="1" dirty="0" err="1">
                <a:sym typeface="Wingdings" panose="05000000000000000000" pitchFamily="2" charset="2"/>
              </a:rPr>
              <a:t>Increase</a:t>
            </a:r>
            <a:r>
              <a:rPr lang="cs-CZ" sz="2000" b="1" dirty="0">
                <a:sym typeface="Wingdings" panose="05000000000000000000" pitchFamily="2" charset="2"/>
              </a:rPr>
              <a:t> in </a:t>
            </a:r>
            <a:r>
              <a:rPr lang="cs-CZ" sz="2000" b="1" dirty="0" err="1">
                <a:sym typeface="Wingdings" panose="05000000000000000000" pitchFamily="2" charset="2"/>
              </a:rPr>
              <a:t>willingness</a:t>
            </a:r>
            <a:r>
              <a:rPr lang="cs-CZ" sz="2000" b="1" dirty="0">
                <a:sym typeface="Wingdings" panose="05000000000000000000" pitchFamily="2" charset="2"/>
              </a:rPr>
              <a:t> to </a:t>
            </a:r>
            <a:r>
              <a:rPr lang="cs-CZ" sz="2000" b="1" dirty="0" err="1">
                <a:sym typeface="Wingdings" panose="05000000000000000000" pitchFamily="2" charset="2"/>
              </a:rPr>
              <a:t>pay</a:t>
            </a:r>
            <a:endParaRPr lang="cs-CZ" sz="2000" b="1" dirty="0">
              <a:sym typeface="Wingdings" panose="05000000000000000000" pitchFamily="2" charset="2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b="1" dirty="0" err="1">
                <a:sym typeface="Wingdings" panose="05000000000000000000" pitchFamily="2" charset="2"/>
              </a:rPr>
              <a:t>Stage</a:t>
            </a:r>
            <a:r>
              <a:rPr lang="cs-CZ" sz="2000" b="1" dirty="0">
                <a:sym typeface="Wingdings" panose="05000000000000000000" pitchFamily="2" charset="2"/>
              </a:rPr>
              <a:t> 1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>
                <a:sym typeface="Wingdings" panose="05000000000000000000" pitchFamily="2" charset="2"/>
              </a:rPr>
              <a:t>Max</a:t>
            </a:r>
            <a:r>
              <a:rPr lang="el-GR" dirty="0">
                <a:sym typeface="Wingdings" panose="05000000000000000000" pitchFamily="2" charset="2"/>
              </a:rPr>
              <a:t> π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(A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,A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 = (3t + b(A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-A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))</a:t>
            </a:r>
            <a:r>
              <a:rPr lang="cs-CZ" baseline="30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/(18t) – aA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baseline="30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/2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>
                <a:sym typeface="Wingdings" panose="05000000000000000000" pitchFamily="2" charset="2"/>
              </a:rPr>
              <a:t>FOC: b(3t + b(A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-A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))/(9t) – aA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= 0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dirty="0">
                <a:sym typeface="Wingdings" panose="05000000000000000000" pitchFamily="2" charset="2"/>
              </a:rPr>
              <a:t>    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= [b/(9at – b</a:t>
            </a:r>
            <a:r>
              <a:rPr lang="cs-CZ" baseline="30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)] (3t – bA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</a:t>
            </a:r>
          </a:p>
          <a:p>
            <a:pPr marL="914400" lvl="2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dirty="0">
                <a:sym typeface="Wingdings" panose="05000000000000000000" pitchFamily="2" charset="2"/>
              </a:rPr>
              <a:t>    </a:t>
            </a:r>
            <a:r>
              <a:rPr lang="cs-CZ" dirty="0" err="1">
                <a:sym typeface="Wingdings" panose="05000000000000000000" pitchFamily="2" charset="2"/>
              </a:rPr>
              <a:t>Increase</a:t>
            </a:r>
            <a:r>
              <a:rPr lang="cs-CZ" dirty="0">
                <a:sym typeface="Wingdings" panose="05000000000000000000" pitchFamily="2" charset="2"/>
              </a:rPr>
              <a:t> in 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leads</a:t>
            </a:r>
            <a:r>
              <a:rPr lang="cs-CZ" dirty="0">
                <a:sym typeface="Wingdings" panose="05000000000000000000" pitchFamily="2" charset="2"/>
              </a:rPr>
              <a:t> to a </a:t>
            </a:r>
            <a:r>
              <a:rPr lang="cs-CZ" dirty="0" err="1">
                <a:sym typeface="Wingdings" panose="05000000000000000000" pitchFamily="2" charset="2"/>
              </a:rPr>
              <a:t>decrease</a:t>
            </a:r>
            <a:r>
              <a:rPr lang="cs-CZ" dirty="0">
                <a:sym typeface="Wingdings" panose="05000000000000000000" pitchFamily="2" charset="2"/>
              </a:rPr>
              <a:t> in 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(</a:t>
            </a:r>
            <a:r>
              <a:rPr lang="cs-CZ" dirty="0" err="1">
                <a:sym typeface="Wingdings" panose="05000000000000000000" pitchFamily="2" charset="2"/>
              </a:rPr>
              <a:t>i.e</a:t>
            </a:r>
            <a:r>
              <a:rPr lang="cs-CZ" dirty="0">
                <a:sym typeface="Wingdings" panose="05000000000000000000" pitchFamily="2" charset="2"/>
              </a:rPr>
              <a:t>. </a:t>
            </a:r>
            <a:r>
              <a:rPr lang="cs-CZ" dirty="0" err="1">
                <a:sym typeface="Wingdings" panose="05000000000000000000" pitchFamily="2" charset="2"/>
              </a:rPr>
              <a:t>A</a:t>
            </a:r>
            <a:r>
              <a:rPr lang="cs-CZ" baseline="-25000" dirty="0" err="1">
                <a:sym typeface="Wingdings" panose="05000000000000000000" pitchFamily="2" charset="2"/>
              </a:rPr>
              <a:t>i</a:t>
            </a:r>
            <a:r>
              <a:rPr lang="cs-CZ" dirty="0" err="1">
                <a:sym typeface="Wingdings" panose="05000000000000000000" pitchFamily="2" charset="2"/>
              </a:rPr>
              <a:t>‘s</a:t>
            </a:r>
            <a:r>
              <a:rPr lang="cs-CZ" dirty="0">
                <a:sym typeface="Wingdings" panose="05000000000000000000" pitchFamily="2" charset="2"/>
              </a:rPr>
              <a:t> are </a:t>
            </a:r>
            <a:r>
              <a:rPr lang="cs-CZ" dirty="0" err="1">
                <a:sym typeface="Wingdings" panose="05000000000000000000" pitchFamily="2" charset="2"/>
              </a:rPr>
              <a:t>strategic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substitutes</a:t>
            </a:r>
            <a:r>
              <a:rPr lang="cs-CZ" dirty="0">
                <a:sym typeface="Wingdings" panose="05000000000000000000" pitchFamily="2" charset="2"/>
              </a:rPr>
              <a:t>)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 err="1">
                <a:sym typeface="Wingdings" panose="05000000000000000000" pitchFamily="2" charset="2"/>
              </a:rPr>
              <a:t>Symmetric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Nash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equilibrium</a:t>
            </a:r>
            <a:r>
              <a:rPr lang="cs-CZ" dirty="0">
                <a:sym typeface="Wingdings" panose="05000000000000000000" pitchFamily="2" charset="2"/>
              </a:rPr>
              <a:t>: 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 = 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* = b / (3a)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p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 = p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* = c + t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el-GR" sz="2000" dirty="0">
                <a:sym typeface="Wingdings" panose="05000000000000000000" pitchFamily="2" charset="2"/>
              </a:rPr>
              <a:t>π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 = </a:t>
            </a:r>
            <a:r>
              <a:rPr lang="el-GR" sz="2000" dirty="0">
                <a:sym typeface="Wingdings" panose="05000000000000000000" pitchFamily="2" charset="2"/>
              </a:rPr>
              <a:t>π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 = t/2 – b</a:t>
            </a:r>
            <a:r>
              <a:rPr lang="cs-CZ" sz="2000" baseline="30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/(18a)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dirty="0">
                <a:sym typeface="Wingdings" panose="05000000000000000000" pitchFamily="2" charset="2"/>
              </a:rPr>
              <a:t>   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does</a:t>
            </a:r>
            <a:r>
              <a:rPr lang="cs-CZ" sz="2000" dirty="0">
                <a:sym typeface="Wingdings" panose="05000000000000000000" pitchFamily="2" charset="2"/>
              </a:rPr>
              <a:t> not </a:t>
            </a:r>
            <a:r>
              <a:rPr lang="cs-CZ" sz="2000" dirty="0" err="1">
                <a:sym typeface="Wingdings" panose="05000000000000000000" pitchFamily="2" charset="2"/>
              </a:rPr>
              <a:t>affect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equil</a:t>
            </a:r>
            <a:r>
              <a:rPr lang="cs-CZ" sz="2000" dirty="0">
                <a:sym typeface="Wingdings" panose="05000000000000000000" pitchFamily="2" charset="2"/>
              </a:rPr>
              <a:t>. </a:t>
            </a:r>
            <a:r>
              <a:rPr lang="cs-CZ" sz="2000" dirty="0" err="1">
                <a:sym typeface="Wingdings" panose="05000000000000000000" pitchFamily="2" charset="2"/>
              </a:rPr>
              <a:t>price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because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effects</a:t>
            </a:r>
            <a:r>
              <a:rPr lang="cs-CZ" sz="2000" dirty="0">
                <a:sym typeface="Wingdings" panose="05000000000000000000" pitchFamily="2" charset="2"/>
              </a:rPr>
              <a:t> of 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 and 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cancel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out</a:t>
            </a:r>
            <a:endParaRPr lang="cs-CZ" sz="2000" dirty="0">
              <a:sym typeface="Wingdings" panose="05000000000000000000" pitchFamily="2" charset="2"/>
            </a:endParaRP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dirty="0">
                <a:sym typeface="Wingdings" panose="05000000000000000000" pitchFamily="2" charset="2"/>
              </a:rPr>
              <a:t>    </a:t>
            </a:r>
            <a:r>
              <a:rPr lang="cs-CZ" sz="2000" dirty="0" err="1">
                <a:sym typeface="Wingdings" panose="05000000000000000000" pitchFamily="2" charset="2"/>
              </a:rPr>
              <a:t>Profits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reduced</a:t>
            </a:r>
            <a:r>
              <a:rPr lang="cs-CZ" sz="2000" dirty="0">
                <a:sym typeface="Wingdings" panose="05000000000000000000" pitchFamily="2" charset="2"/>
              </a:rPr>
              <a:t> by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costs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   </a:t>
            </a:r>
            <a:r>
              <a:rPr lang="cs-CZ" sz="2000" u="sng" dirty="0" err="1">
                <a:sym typeface="Wingdings" panose="05000000000000000000" pitchFamily="2" charset="2"/>
              </a:rPr>
              <a:t>Implication</a:t>
            </a:r>
            <a:r>
              <a:rPr lang="cs-CZ" sz="2000" dirty="0">
                <a:sym typeface="Wingdings" panose="05000000000000000000" pitchFamily="2" charset="2"/>
              </a:rPr>
              <a:t>: </a:t>
            </a:r>
            <a:r>
              <a:rPr lang="cs-CZ" sz="2000" dirty="0" err="1">
                <a:sym typeface="Wingdings" panose="05000000000000000000" pitchFamily="2" charset="2"/>
              </a:rPr>
              <a:t>If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firms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could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they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would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agree</a:t>
            </a:r>
            <a:r>
              <a:rPr lang="cs-CZ" sz="2000" dirty="0">
                <a:sym typeface="Wingdings" panose="05000000000000000000" pitchFamily="2" charset="2"/>
              </a:rPr>
              <a:t> to do no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endParaRPr lang="cs-CZ" sz="2000" dirty="0">
              <a:sym typeface="Wingdings" panose="05000000000000000000" pitchFamily="2" charset="2"/>
            </a:endParaRP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1800" dirty="0" err="1">
                <a:sym typeface="Wingdings" panose="05000000000000000000" pitchFamily="2" charset="2"/>
              </a:rPr>
              <a:t>Example</a:t>
            </a:r>
            <a:r>
              <a:rPr lang="cs-CZ" sz="1800" dirty="0">
                <a:sym typeface="Wingdings" panose="05000000000000000000" pitchFamily="2" charset="2"/>
              </a:rPr>
              <a:t>: Professional </a:t>
            </a:r>
            <a:r>
              <a:rPr lang="cs-CZ" sz="1800" dirty="0" err="1">
                <a:sym typeface="Wingdings" panose="05000000000000000000" pitchFamily="2" charset="2"/>
              </a:rPr>
              <a:t>associations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often</a:t>
            </a:r>
            <a:r>
              <a:rPr lang="cs-CZ" sz="1800" dirty="0">
                <a:sym typeface="Wingdings" panose="05000000000000000000" pitchFamily="2" charset="2"/>
              </a:rPr>
              <a:t> lobby </a:t>
            </a:r>
            <a:r>
              <a:rPr lang="cs-CZ" sz="1800" dirty="0" err="1">
                <a:sym typeface="Wingdings" panose="05000000000000000000" pitchFamily="2" charset="2"/>
              </a:rPr>
              <a:t>for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an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advertising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ban</a:t>
            </a:r>
            <a:endParaRPr lang="cs-CZ" sz="16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466393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Persuasive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and </a:t>
            </a:r>
            <a:r>
              <a:rPr lang="cs-CZ" dirty="0" err="1"/>
              <a:t>competition</a:t>
            </a:r>
            <a:endParaRPr lang="cs-C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3E88261-A07D-40E0-A61F-971FDB3CF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0515600" cy="4722249"/>
          </a:xfrm>
        </p:spPr>
        <p:txBody>
          <a:bodyPr>
            <a:noAutofit/>
          </a:bodyPr>
          <a:lstStyle/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b="1" dirty="0" err="1">
                <a:sym typeface="Wingdings" panose="05000000000000000000" pitchFamily="2" charset="2"/>
              </a:rPr>
              <a:t>Increase</a:t>
            </a:r>
            <a:r>
              <a:rPr lang="cs-CZ" sz="2000" b="1" dirty="0">
                <a:sym typeface="Wingdings" panose="05000000000000000000" pitchFamily="2" charset="2"/>
              </a:rPr>
              <a:t> in </a:t>
            </a:r>
            <a:r>
              <a:rPr lang="cs-CZ" sz="2000" b="1" dirty="0" err="1">
                <a:sym typeface="Wingdings" panose="05000000000000000000" pitchFamily="2" charset="2"/>
              </a:rPr>
              <a:t>perceived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b="1" dirty="0" err="1">
                <a:sym typeface="Wingdings" panose="05000000000000000000" pitchFamily="2" charset="2"/>
              </a:rPr>
              <a:t>product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b="1" dirty="0" err="1">
                <a:sym typeface="Wingdings" panose="05000000000000000000" pitchFamily="2" charset="2"/>
              </a:rPr>
              <a:t>differences</a:t>
            </a:r>
            <a:endParaRPr lang="en-US" sz="2000" b="1" dirty="0">
              <a:sym typeface="Wingdings" panose="05000000000000000000" pitchFamily="2" charset="2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u = r – 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t(A</a:t>
            </a:r>
            <a:r>
              <a:rPr lang="cs-CZ" sz="2000" b="1" baseline="-25000" dirty="0">
                <a:solidFill>
                  <a:srgbClr val="FF0000"/>
                </a:solidFill>
                <a:sym typeface="Wingdings" panose="05000000000000000000" pitchFamily="2" charset="2"/>
              </a:rPr>
              <a:t>1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,A</a:t>
            </a:r>
            <a:r>
              <a:rPr lang="cs-CZ" sz="2000" b="1" baseline="-25000" dirty="0">
                <a:solidFill>
                  <a:srgbClr val="FF0000"/>
                </a:solidFill>
                <a:sym typeface="Wingdings" panose="05000000000000000000" pitchFamily="2" charset="2"/>
              </a:rPr>
              <a:t>2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)</a:t>
            </a:r>
            <a:r>
              <a:rPr lang="cs-CZ" sz="2000" dirty="0">
                <a:sym typeface="Wingdings" panose="05000000000000000000" pitchFamily="2" charset="2"/>
              </a:rPr>
              <a:t>x – p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 = r</a:t>
            </a:r>
            <a:r>
              <a:rPr lang="cs-CZ" sz="2000" baseline="-25000" dirty="0">
                <a:sym typeface="Wingdings" panose="05000000000000000000" pitchFamily="2" charset="2"/>
              </a:rPr>
              <a:t> </a:t>
            </a:r>
            <a:r>
              <a:rPr lang="cs-CZ" sz="2000" dirty="0">
                <a:sym typeface="Wingdings" panose="05000000000000000000" pitchFamily="2" charset="2"/>
              </a:rPr>
              <a:t>– (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t+bA</a:t>
            </a:r>
            <a:r>
              <a:rPr lang="cs-CZ" sz="2000" b="1" baseline="-25000" dirty="0">
                <a:solidFill>
                  <a:srgbClr val="FF0000"/>
                </a:solidFill>
                <a:sym typeface="Wingdings" panose="05000000000000000000" pitchFamily="2" charset="2"/>
              </a:rPr>
              <a:t>1</a:t>
            </a:r>
            <a:r>
              <a:rPr lang="cs-CZ" sz="2000" b="1" dirty="0">
                <a:solidFill>
                  <a:srgbClr val="FF0000"/>
                </a:solidFill>
                <a:sym typeface="Wingdings" panose="05000000000000000000" pitchFamily="2" charset="2"/>
              </a:rPr>
              <a:t>+bA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)x – p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b="1" dirty="0" err="1">
                <a:sym typeface="Wingdings" panose="05000000000000000000" pitchFamily="2" charset="2"/>
              </a:rPr>
              <a:t>Stage</a:t>
            </a:r>
            <a:r>
              <a:rPr lang="cs-CZ" sz="2000" b="1" dirty="0">
                <a:sym typeface="Wingdings" panose="05000000000000000000" pitchFamily="2" charset="2"/>
              </a:rPr>
              <a:t> 2 </a:t>
            </a:r>
            <a:r>
              <a:rPr lang="cs-CZ" sz="2000" dirty="0">
                <a:sym typeface="Wingdings" panose="05000000000000000000" pitchFamily="2" charset="2"/>
              </a:rPr>
              <a:t>(</a:t>
            </a:r>
            <a:r>
              <a:rPr lang="cs-CZ" sz="2000" dirty="0" err="1">
                <a:sym typeface="Wingdings" panose="05000000000000000000" pitchFamily="2" charset="2"/>
              </a:rPr>
              <a:t>for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1; </a:t>
            </a:r>
            <a:r>
              <a:rPr lang="cs-CZ" sz="2000" dirty="0" err="1">
                <a:sym typeface="Wingdings" panose="05000000000000000000" pitchFamily="2" charset="2"/>
              </a:rPr>
              <a:t>for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2 </a:t>
            </a:r>
            <a:r>
              <a:rPr lang="cs-CZ" sz="2000" dirty="0" err="1">
                <a:sym typeface="Wingdings" panose="05000000000000000000" pitchFamily="2" charset="2"/>
              </a:rPr>
              <a:t>symmetric</a:t>
            </a:r>
            <a:r>
              <a:rPr lang="cs-CZ" sz="2000" dirty="0">
                <a:sym typeface="Wingdings" panose="05000000000000000000" pitchFamily="2" charset="2"/>
              </a:rPr>
              <a:t>)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 err="1">
                <a:sym typeface="Wingdings" panose="05000000000000000000" pitchFamily="2" charset="2"/>
              </a:rPr>
              <a:t>Simply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plug</a:t>
            </a:r>
            <a:r>
              <a:rPr lang="cs-CZ" dirty="0">
                <a:sym typeface="Wingdings" panose="05000000000000000000" pitchFamily="2" charset="2"/>
              </a:rPr>
              <a:t> (t+bA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+bA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 </a:t>
            </a:r>
            <a:r>
              <a:rPr lang="cs-CZ" dirty="0" err="1">
                <a:sym typeface="Wingdings" panose="05000000000000000000" pitchFamily="2" charset="2"/>
              </a:rPr>
              <a:t>for</a:t>
            </a:r>
            <a:r>
              <a:rPr lang="cs-CZ" dirty="0">
                <a:sym typeface="Wingdings" panose="05000000000000000000" pitchFamily="2" charset="2"/>
              </a:rPr>
              <a:t> t in the standard model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 err="1">
                <a:sym typeface="Wingdings" panose="05000000000000000000" pitchFamily="2" charset="2"/>
              </a:rPr>
              <a:t>Symmetric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Nash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equilibrium</a:t>
            </a:r>
            <a:r>
              <a:rPr lang="cs-CZ" dirty="0">
                <a:sym typeface="Wingdings" panose="05000000000000000000" pitchFamily="2" charset="2"/>
              </a:rPr>
              <a:t>: 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p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(A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,A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) = c + t + bA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 + bA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endParaRPr lang="cs-CZ" sz="2000" dirty="0">
              <a:sym typeface="Wingdings" panose="05000000000000000000" pitchFamily="2" charset="2"/>
            </a:endParaRP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el-GR" sz="2000" dirty="0">
                <a:sym typeface="Wingdings" panose="05000000000000000000" pitchFamily="2" charset="2"/>
              </a:rPr>
              <a:t>π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(A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,A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) = (t+bA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+bA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)/2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cs-CZ" sz="2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505594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Persuasive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and </a:t>
            </a:r>
            <a:r>
              <a:rPr lang="cs-CZ" dirty="0" err="1"/>
              <a:t>competition</a:t>
            </a:r>
            <a:endParaRPr lang="cs-C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3E88261-A07D-40E0-A61F-971FDB3CF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7728626" cy="4722249"/>
          </a:xfrm>
        </p:spPr>
        <p:txBody>
          <a:bodyPr>
            <a:noAutofit/>
          </a:bodyPr>
          <a:lstStyle/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b="1" dirty="0" err="1">
                <a:sym typeface="Wingdings" panose="05000000000000000000" pitchFamily="2" charset="2"/>
              </a:rPr>
              <a:t>Increase</a:t>
            </a:r>
            <a:r>
              <a:rPr lang="cs-CZ" sz="2000" b="1" dirty="0">
                <a:sym typeface="Wingdings" panose="05000000000000000000" pitchFamily="2" charset="2"/>
              </a:rPr>
              <a:t> in </a:t>
            </a:r>
            <a:r>
              <a:rPr lang="cs-CZ" sz="2000" b="1" dirty="0" err="1">
                <a:sym typeface="Wingdings" panose="05000000000000000000" pitchFamily="2" charset="2"/>
              </a:rPr>
              <a:t>perceived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b="1" dirty="0" err="1">
                <a:sym typeface="Wingdings" panose="05000000000000000000" pitchFamily="2" charset="2"/>
              </a:rPr>
              <a:t>product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b="1" dirty="0" err="1">
                <a:sym typeface="Wingdings" panose="05000000000000000000" pitchFamily="2" charset="2"/>
              </a:rPr>
              <a:t>differences</a:t>
            </a:r>
            <a:endParaRPr lang="en-US" sz="2000" b="1" dirty="0">
              <a:sym typeface="Wingdings" panose="05000000000000000000" pitchFamily="2" charset="2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b="1" dirty="0" err="1">
                <a:sym typeface="Wingdings" panose="05000000000000000000" pitchFamily="2" charset="2"/>
              </a:rPr>
              <a:t>Stage</a:t>
            </a:r>
            <a:r>
              <a:rPr lang="cs-CZ" sz="2000" b="1" dirty="0">
                <a:sym typeface="Wingdings" panose="05000000000000000000" pitchFamily="2" charset="2"/>
              </a:rPr>
              <a:t> 1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>
                <a:sym typeface="Wingdings" panose="05000000000000000000" pitchFamily="2" charset="2"/>
              </a:rPr>
              <a:t>Max</a:t>
            </a:r>
            <a:r>
              <a:rPr lang="el-GR" dirty="0">
                <a:sym typeface="Wingdings" panose="05000000000000000000" pitchFamily="2" charset="2"/>
              </a:rPr>
              <a:t> π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(A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,A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 = (t+bA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+bA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)/2 – aA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baseline="30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/2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>
                <a:sym typeface="Wingdings" panose="05000000000000000000" pitchFamily="2" charset="2"/>
              </a:rPr>
              <a:t>FOC: b/2 – aA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 = 0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 err="1">
                <a:sym typeface="Wingdings" panose="05000000000000000000" pitchFamily="2" charset="2"/>
              </a:rPr>
              <a:t>Symmetric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Nash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equilibrium</a:t>
            </a:r>
            <a:r>
              <a:rPr lang="cs-CZ" dirty="0">
                <a:sym typeface="Wingdings" panose="05000000000000000000" pitchFamily="2" charset="2"/>
              </a:rPr>
              <a:t>: 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A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 = A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* = b / (2a)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p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 = p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* = c + t + b</a:t>
            </a:r>
            <a:r>
              <a:rPr lang="cs-CZ" sz="2000" baseline="30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/a</a:t>
            </a:r>
          </a:p>
          <a:p>
            <a:pPr lvl="3">
              <a:lnSpc>
                <a:spcPct val="100000"/>
              </a:lnSpc>
              <a:spcBef>
                <a:spcPts val="0"/>
              </a:spcBef>
              <a:defRPr/>
            </a:pPr>
            <a:r>
              <a:rPr lang="el-GR" sz="2000" dirty="0">
                <a:sym typeface="Wingdings" panose="05000000000000000000" pitchFamily="2" charset="2"/>
              </a:rPr>
              <a:t>π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 = </a:t>
            </a:r>
            <a:r>
              <a:rPr lang="el-GR" sz="2000" dirty="0">
                <a:sym typeface="Wingdings" panose="05000000000000000000" pitchFamily="2" charset="2"/>
              </a:rPr>
              <a:t>π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* = t/2 + b</a:t>
            </a:r>
            <a:r>
              <a:rPr lang="cs-CZ" sz="2000" baseline="30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/(18a)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dirty="0">
                <a:sym typeface="Wingdings" panose="05000000000000000000" pitchFamily="2" charset="2"/>
              </a:rPr>
              <a:t> </a:t>
            </a:r>
            <a:r>
              <a:rPr lang="cs-CZ" sz="2000" dirty="0" err="1">
                <a:sym typeface="Wingdings" panose="05000000000000000000" pitchFamily="2" charset="2"/>
              </a:rPr>
              <a:t>If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persuasive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increases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perceived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product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differences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it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gives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firms</a:t>
            </a:r>
            <a:r>
              <a:rPr lang="cs-CZ" sz="2000" dirty="0">
                <a:sym typeface="Wingdings" panose="05000000000000000000" pitchFamily="2" charset="2"/>
              </a:rPr>
              <a:t> more market </a:t>
            </a:r>
            <a:r>
              <a:rPr lang="cs-CZ" sz="2000" dirty="0" err="1">
                <a:sym typeface="Wingdings" panose="05000000000000000000" pitchFamily="2" charset="2"/>
              </a:rPr>
              <a:t>power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higher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prices</a:t>
            </a:r>
            <a:r>
              <a:rPr lang="cs-CZ" sz="2000" dirty="0">
                <a:sym typeface="Wingdings" panose="05000000000000000000" pitchFamily="2" charset="2"/>
              </a:rPr>
              <a:t> and </a:t>
            </a:r>
            <a:r>
              <a:rPr lang="cs-CZ" sz="2000" dirty="0" err="1">
                <a:sym typeface="Wingdings" panose="05000000000000000000" pitchFamily="2" charset="2"/>
              </a:rPr>
              <a:t>greater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profits</a:t>
            </a:r>
            <a:endParaRPr lang="cs-CZ" sz="2000" dirty="0">
              <a:sym typeface="Wingdings" panose="05000000000000000000" pitchFamily="2" charset="2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u="sng" dirty="0" err="1">
                <a:sym typeface="Wingdings" panose="05000000000000000000" pitchFamily="2" charset="2"/>
              </a:rPr>
              <a:t>Implication</a:t>
            </a:r>
            <a:r>
              <a:rPr lang="cs-CZ" sz="2000" dirty="0">
                <a:sym typeface="Wingdings" panose="05000000000000000000" pitchFamily="2" charset="2"/>
              </a:rPr>
              <a:t>: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a public </a:t>
            </a:r>
            <a:r>
              <a:rPr lang="cs-CZ" sz="2000" dirty="0" err="1">
                <a:sym typeface="Wingdings" panose="05000000000000000000" pitchFamily="2" charset="2"/>
              </a:rPr>
              <a:t>good</a:t>
            </a:r>
            <a:r>
              <a:rPr lang="cs-CZ" sz="2000" dirty="0">
                <a:sym typeface="Wingdings" panose="05000000000000000000" pitchFamily="2" charset="2"/>
              </a:rPr>
              <a:t> so </a:t>
            </a:r>
            <a:r>
              <a:rPr lang="cs-CZ" sz="2000" dirty="0" err="1">
                <a:sym typeface="Wingdings" panose="05000000000000000000" pitchFamily="2" charset="2"/>
              </a:rPr>
              <a:t>if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firms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could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they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would</a:t>
            </a:r>
            <a:r>
              <a:rPr lang="cs-CZ" sz="2000" dirty="0">
                <a:sym typeface="Wingdings" panose="05000000000000000000" pitchFamily="2" charset="2"/>
              </a:rPr>
              <a:t> co-</a:t>
            </a:r>
            <a:r>
              <a:rPr lang="cs-CZ" sz="2000" dirty="0" err="1">
                <a:sym typeface="Wingdings" panose="05000000000000000000" pitchFamily="2" charset="2"/>
              </a:rPr>
              <a:t>ordinate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their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effort</a:t>
            </a:r>
            <a:r>
              <a:rPr lang="cs-CZ" sz="2000" dirty="0">
                <a:sym typeface="Wingdings" panose="05000000000000000000" pitchFamily="2" charset="2"/>
              </a:rPr>
              <a:t>.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cs-CZ" sz="2000" dirty="0">
              <a:sym typeface="Wingdings" panose="05000000000000000000" pitchFamily="2" charset="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C5FD0F-C1E6-BF81-3182-F376A0F201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66826" y="1474378"/>
            <a:ext cx="3332829" cy="4572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5245060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/>
              <a:t>Exercise: </a:t>
            </a:r>
            <a:r>
              <a:rPr lang="cs-CZ" dirty="0"/>
              <a:t>Negative </a:t>
            </a:r>
            <a:r>
              <a:rPr lang="cs-CZ" dirty="0" err="1"/>
              <a:t>advertising</a:t>
            </a:r>
            <a:endParaRPr lang="cs-CZ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850537F-CA32-4E82-A5F9-41192938A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1" y="1474378"/>
            <a:ext cx="10939848" cy="4722250"/>
          </a:xfrm>
        </p:spPr>
        <p:txBody>
          <a:bodyPr>
            <a:noAutofit/>
          </a:bodyPr>
          <a:lstStyle/>
          <a:p>
            <a:r>
              <a:rPr lang="cs-CZ" sz="2200" dirty="0" err="1"/>
              <a:t>CocaCola</a:t>
            </a:r>
            <a:r>
              <a:rPr lang="cs-CZ" sz="2200" dirty="0"/>
              <a:t> (1) and Pepsi (2) </a:t>
            </a:r>
            <a:r>
              <a:rPr lang="cs-CZ" sz="2200" dirty="0" err="1"/>
              <a:t>compete</a:t>
            </a:r>
            <a:r>
              <a:rPr lang="cs-CZ" sz="2200" dirty="0"/>
              <a:t> in a </a:t>
            </a:r>
            <a:r>
              <a:rPr lang="cs-CZ" sz="2200" dirty="0" err="1"/>
              <a:t>Hotelling</a:t>
            </a:r>
            <a:r>
              <a:rPr lang="cs-CZ" sz="2200" dirty="0"/>
              <a:t> model on line [0,1], </a:t>
            </a:r>
            <a:r>
              <a:rPr lang="cs-CZ" sz="2200" dirty="0" err="1"/>
              <a:t>they</a:t>
            </a:r>
            <a:r>
              <a:rPr lang="cs-CZ" sz="2200" dirty="0"/>
              <a:t> </a:t>
            </a:r>
            <a:r>
              <a:rPr lang="cs-CZ" sz="2200" dirty="0" err="1"/>
              <a:t>both</a:t>
            </a:r>
            <a:r>
              <a:rPr lang="cs-CZ" sz="2200" dirty="0"/>
              <a:t> </a:t>
            </a:r>
            <a:r>
              <a:rPr lang="cs-CZ" sz="2200" dirty="0" err="1"/>
              <a:t>have</a:t>
            </a:r>
            <a:r>
              <a:rPr lang="cs-CZ" sz="2200" dirty="0"/>
              <a:t> </a:t>
            </a:r>
            <a:r>
              <a:rPr lang="cs-CZ" sz="2200" dirty="0" err="1"/>
              <a:t>zero</a:t>
            </a:r>
            <a:r>
              <a:rPr lang="cs-CZ" sz="2200" dirty="0"/>
              <a:t> </a:t>
            </a:r>
            <a:r>
              <a:rPr lang="cs-CZ" sz="2200" dirty="0" err="1"/>
              <a:t>marginal</a:t>
            </a:r>
            <a:r>
              <a:rPr lang="cs-CZ" sz="2200" dirty="0"/>
              <a:t> </a:t>
            </a:r>
            <a:r>
              <a:rPr lang="cs-CZ" sz="2200" dirty="0" err="1"/>
              <a:t>costs</a:t>
            </a:r>
            <a:r>
              <a:rPr lang="cs-CZ" sz="2200" dirty="0"/>
              <a:t>.</a:t>
            </a:r>
          </a:p>
          <a:p>
            <a:r>
              <a:rPr lang="cs-CZ" sz="2200" dirty="0" err="1"/>
              <a:t>Consumers</a:t>
            </a:r>
            <a:r>
              <a:rPr lang="cs-CZ" sz="2200" dirty="0"/>
              <a:t>, </a:t>
            </a:r>
            <a:r>
              <a:rPr lang="cs-CZ" sz="2200" dirty="0" err="1"/>
              <a:t>unaware</a:t>
            </a:r>
            <a:r>
              <a:rPr lang="cs-CZ" sz="2200" dirty="0"/>
              <a:t> of </a:t>
            </a:r>
            <a:r>
              <a:rPr lang="cs-CZ" sz="2200" dirty="0" err="1"/>
              <a:t>how</a:t>
            </a:r>
            <a:r>
              <a:rPr lang="cs-CZ" sz="2200" dirty="0"/>
              <a:t> much </a:t>
            </a:r>
            <a:r>
              <a:rPr lang="cs-CZ" sz="2200" dirty="0" err="1"/>
              <a:t>sugar</a:t>
            </a:r>
            <a:r>
              <a:rPr lang="cs-CZ" sz="2200" dirty="0"/>
              <a:t> </a:t>
            </a:r>
            <a:r>
              <a:rPr lang="cs-CZ" sz="2200" dirty="0" err="1"/>
              <a:t>there</a:t>
            </a:r>
            <a:r>
              <a:rPr lang="cs-CZ" sz="2200" dirty="0"/>
              <a:t> </a:t>
            </a:r>
            <a:r>
              <a:rPr lang="cs-CZ" sz="2200" dirty="0" err="1"/>
              <a:t>is</a:t>
            </a:r>
            <a:r>
              <a:rPr lang="cs-CZ" sz="2200" dirty="0"/>
              <a:t> in the </a:t>
            </a:r>
            <a:r>
              <a:rPr lang="cs-CZ" sz="2200" dirty="0" err="1"/>
              <a:t>drinks</a:t>
            </a:r>
            <a:r>
              <a:rPr lang="cs-CZ" sz="2200" dirty="0"/>
              <a:t>, </a:t>
            </a:r>
            <a:r>
              <a:rPr lang="cs-CZ" sz="2200" dirty="0" err="1"/>
              <a:t>derive</a:t>
            </a:r>
            <a:r>
              <a:rPr lang="cs-CZ" sz="2200" dirty="0"/>
              <a:t> </a:t>
            </a:r>
            <a:r>
              <a:rPr lang="cs-CZ" sz="2200" dirty="0" err="1"/>
              <a:t>utilities</a:t>
            </a:r>
            <a:r>
              <a:rPr lang="cs-CZ" sz="2200" dirty="0"/>
              <a:t> 20 – 5x – p</a:t>
            </a:r>
            <a:r>
              <a:rPr lang="cs-CZ" sz="2200" baseline="-25000" dirty="0"/>
              <a:t>1</a:t>
            </a:r>
            <a:r>
              <a:rPr lang="cs-CZ" sz="2200" dirty="0"/>
              <a:t> and 20 – 5(1-x) – p</a:t>
            </a:r>
            <a:r>
              <a:rPr lang="cs-CZ" sz="2200" baseline="-25000" dirty="0"/>
              <a:t>2 </a:t>
            </a:r>
            <a:r>
              <a:rPr lang="cs-CZ" sz="2200" dirty="0" err="1"/>
              <a:t>from</a:t>
            </a:r>
            <a:r>
              <a:rPr lang="cs-CZ" sz="2200" dirty="0"/>
              <a:t> </a:t>
            </a:r>
            <a:r>
              <a:rPr lang="cs-CZ" sz="2200" dirty="0" err="1"/>
              <a:t>drinking</a:t>
            </a:r>
            <a:r>
              <a:rPr lang="cs-CZ" sz="2200" dirty="0"/>
              <a:t> </a:t>
            </a:r>
            <a:r>
              <a:rPr lang="cs-CZ" sz="2200" dirty="0" err="1"/>
              <a:t>them</a:t>
            </a:r>
            <a:r>
              <a:rPr lang="cs-CZ" sz="2200" dirty="0"/>
              <a:t>.</a:t>
            </a:r>
          </a:p>
          <a:p>
            <a:r>
              <a:rPr lang="cs-CZ" sz="2200" dirty="0" err="1"/>
              <a:t>If</a:t>
            </a:r>
            <a:r>
              <a:rPr lang="cs-CZ" sz="2200" dirty="0"/>
              <a:t> </a:t>
            </a:r>
            <a:r>
              <a:rPr lang="cs-CZ" sz="2200" dirty="0" err="1"/>
              <a:t>consumers</a:t>
            </a:r>
            <a:r>
              <a:rPr lang="cs-CZ" sz="2200" dirty="0"/>
              <a:t> </a:t>
            </a:r>
            <a:r>
              <a:rPr lang="cs-CZ" sz="2200" dirty="0" err="1"/>
              <a:t>knew</a:t>
            </a:r>
            <a:r>
              <a:rPr lang="cs-CZ" sz="2200" dirty="0"/>
              <a:t> </a:t>
            </a:r>
            <a:r>
              <a:rPr lang="cs-CZ" sz="2200" dirty="0" err="1"/>
              <a:t>how</a:t>
            </a:r>
            <a:r>
              <a:rPr lang="cs-CZ" sz="2200" dirty="0"/>
              <a:t> much </a:t>
            </a:r>
            <a:r>
              <a:rPr lang="cs-CZ" sz="2200" dirty="0" err="1"/>
              <a:t>sugar</a:t>
            </a:r>
            <a:r>
              <a:rPr lang="cs-CZ" sz="2200" dirty="0"/>
              <a:t> </a:t>
            </a:r>
            <a:r>
              <a:rPr lang="cs-CZ" sz="2200" dirty="0" err="1"/>
              <a:t>there</a:t>
            </a:r>
            <a:r>
              <a:rPr lang="cs-CZ" sz="2200" dirty="0"/>
              <a:t> </a:t>
            </a:r>
            <a:r>
              <a:rPr lang="cs-CZ" sz="2200" dirty="0" err="1"/>
              <a:t>is</a:t>
            </a:r>
            <a:r>
              <a:rPr lang="cs-CZ" sz="2200" dirty="0"/>
              <a:t> and </a:t>
            </a:r>
            <a:r>
              <a:rPr lang="cs-CZ" sz="2200" dirty="0" err="1"/>
              <a:t>what</a:t>
            </a:r>
            <a:r>
              <a:rPr lang="cs-CZ" sz="2200" dirty="0"/>
              <a:t> </a:t>
            </a:r>
            <a:r>
              <a:rPr lang="cs-CZ" sz="2200" dirty="0" err="1"/>
              <a:t>its</a:t>
            </a:r>
            <a:r>
              <a:rPr lang="cs-CZ" sz="2200" dirty="0"/>
              <a:t> </a:t>
            </a:r>
            <a:r>
              <a:rPr lang="cs-CZ" sz="2200" dirty="0" err="1"/>
              <a:t>health</a:t>
            </a:r>
            <a:r>
              <a:rPr lang="cs-CZ" sz="2200" dirty="0"/>
              <a:t> </a:t>
            </a:r>
            <a:r>
              <a:rPr lang="cs-CZ" sz="2200" dirty="0" err="1"/>
              <a:t>consequences</a:t>
            </a:r>
            <a:r>
              <a:rPr lang="cs-CZ" sz="2200" dirty="0"/>
              <a:t> are, </a:t>
            </a:r>
            <a:r>
              <a:rPr lang="cs-CZ" sz="2200" dirty="0" err="1"/>
              <a:t>their</a:t>
            </a:r>
            <a:r>
              <a:rPr lang="cs-CZ" sz="2200" dirty="0"/>
              <a:t> utility </a:t>
            </a:r>
            <a:r>
              <a:rPr lang="cs-CZ" sz="2200" dirty="0" err="1"/>
              <a:t>would</a:t>
            </a:r>
            <a:r>
              <a:rPr lang="cs-CZ" sz="2200" dirty="0"/>
              <a:t> drop by 10 (</a:t>
            </a:r>
            <a:r>
              <a:rPr lang="cs-CZ" sz="2200" dirty="0" err="1"/>
              <a:t>i.e</a:t>
            </a:r>
            <a:r>
              <a:rPr lang="cs-CZ" sz="2200" dirty="0"/>
              <a:t>. 10 – 5x </a:t>
            </a:r>
            <a:r>
              <a:rPr lang="cs-CZ" sz="2200"/>
              <a:t>– p</a:t>
            </a:r>
            <a:r>
              <a:rPr lang="cs-CZ" sz="2200" baseline="-25000"/>
              <a:t>1</a:t>
            </a:r>
            <a:r>
              <a:rPr lang="cs-CZ" sz="2200"/>
              <a:t> and 10 – 5(1-x) – p</a:t>
            </a:r>
            <a:r>
              <a:rPr lang="cs-CZ" sz="2200" baseline="-25000"/>
              <a:t>2</a:t>
            </a:r>
            <a:r>
              <a:rPr lang="cs-CZ" sz="2200"/>
              <a:t>)</a:t>
            </a:r>
            <a:endParaRPr lang="cs-CZ" sz="2200" dirty="0"/>
          </a:p>
          <a:p>
            <a:pPr marL="457200" indent="-457200">
              <a:buFont typeface="+mj-lt"/>
              <a:buAutoNum type="arabicPeriod"/>
            </a:pPr>
            <a:r>
              <a:rPr lang="cs-CZ" sz="2200" dirty="0" err="1"/>
              <a:t>Derive</a:t>
            </a:r>
            <a:r>
              <a:rPr lang="cs-CZ" sz="2200" dirty="0"/>
              <a:t> the </a:t>
            </a:r>
            <a:r>
              <a:rPr lang="cs-CZ" sz="2200" dirty="0" err="1"/>
              <a:t>equilibrium</a:t>
            </a:r>
            <a:r>
              <a:rPr lang="cs-CZ" sz="2200" dirty="0"/>
              <a:t> </a:t>
            </a:r>
            <a:r>
              <a:rPr lang="cs-CZ" sz="2200" dirty="0" err="1"/>
              <a:t>if</a:t>
            </a:r>
            <a:r>
              <a:rPr lang="cs-CZ" sz="2200" dirty="0"/>
              <a:t> the </a:t>
            </a:r>
            <a:r>
              <a:rPr lang="cs-CZ" sz="2200" dirty="0" err="1"/>
              <a:t>firms</a:t>
            </a:r>
            <a:r>
              <a:rPr lang="cs-CZ" sz="2200" dirty="0"/>
              <a:t> </a:t>
            </a:r>
            <a:r>
              <a:rPr lang="cs-CZ" sz="2200" dirty="0" err="1"/>
              <a:t>cannot</a:t>
            </a:r>
            <a:r>
              <a:rPr lang="cs-CZ" sz="2200" dirty="0"/>
              <a:t> </a:t>
            </a:r>
            <a:r>
              <a:rPr lang="cs-CZ" sz="2200" dirty="0" err="1"/>
              <a:t>inform</a:t>
            </a:r>
            <a:r>
              <a:rPr lang="cs-CZ" sz="2200" dirty="0"/>
              <a:t> </a:t>
            </a:r>
            <a:r>
              <a:rPr lang="cs-CZ" sz="2200" dirty="0" err="1"/>
              <a:t>customers</a:t>
            </a:r>
            <a:r>
              <a:rPr lang="cs-CZ" sz="2200" dirty="0"/>
              <a:t> </a:t>
            </a:r>
            <a:r>
              <a:rPr lang="cs-CZ" sz="2200" dirty="0" err="1"/>
              <a:t>about</a:t>
            </a:r>
            <a:r>
              <a:rPr lang="cs-CZ" sz="2200" dirty="0"/>
              <a:t> the </a:t>
            </a:r>
            <a:r>
              <a:rPr lang="cs-CZ" sz="2200" dirty="0" err="1"/>
              <a:t>sugar</a:t>
            </a:r>
            <a:r>
              <a:rPr lang="cs-CZ" sz="2200" dirty="0"/>
              <a:t> </a:t>
            </a:r>
            <a:r>
              <a:rPr lang="cs-CZ" sz="2200" dirty="0" err="1"/>
              <a:t>content</a:t>
            </a:r>
            <a:r>
              <a:rPr lang="cs-CZ" sz="2200" dirty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cs-CZ" sz="2200" dirty="0" err="1"/>
              <a:t>Suppose</a:t>
            </a:r>
            <a:r>
              <a:rPr lang="cs-CZ" sz="2200" dirty="0"/>
              <a:t> the </a:t>
            </a:r>
            <a:r>
              <a:rPr lang="cs-CZ" sz="2200" dirty="0" err="1"/>
              <a:t>firms</a:t>
            </a:r>
            <a:r>
              <a:rPr lang="cs-CZ" sz="2200" dirty="0"/>
              <a:t> </a:t>
            </a:r>
            <a:r>
              <a:rPr lang="cs-CZ" sz="2200" dirty="0" err="1"/>
              <a:t>can</a:t>
            </a:r>
            <a:r>
              <a:rPr lang="cs-CZ" sz="2200" dirty="0"/>
              <a:t> </a:t>
            </a:r>
            <a:r>
              <a:rPr lang="cs-CZ" sz="2200" dirty="0" err="1"/>
              <a:t>costlessly</a:t>
            </a:r>
            <a:r>
              <a:rPr lang="cs-CZ" sz="2200" dirty="0"/>
              <a:t> </a:t>
            </a:r>
            <a:r>
              <a:rPr lang="cs-CZ" sz="2200" dirty="0" err="1"/>
              <a:t>inform</a:t>
            </a:r>
            <a:r>
              <a:rPr lang="cs-CZ" sz="2200" dirty="0"/>
              <a:t> the public </a:t>
            </a:r>
            <a:r>
              <a:rPr lang="cs-CZ" sz="2200" dirty="0" err="1"/>
              <a:t>about</a:t>
            </a:r>
            <a:r>
              <a:rPr lang="cs-CZ" sz="2200" dirty="0"/>
              <a:t> the </a:t>
            </a:r>
            <a:r>
              <a:rPr lang="cs-CZ" sz="2200" dirty="0" err="1"/>
              <a:t>sugar</a:t>
            </a:r>
            <a:r>
              <a:rPr lang="cs-CZ" sz="2200" dirty="0"/>
              <a:t> </a:t>
            </a:r>
            <a:r>
              <a:rPr lang="cs-CZ" sz="2200" dirty="0" err="1"/>
              <a:t>content</a:t>
            </a:r>
            <a:r>
              <a:rPr lang="cs-CZ" sz="2200" dirty="0"/>
              <a:t> in </a:t>
            </a:r>
            <a:r>
              <a:rPr lang="cs-CZ" sz="2200" dirty="0" err="1"/>
              <a:t>their</a:t>
            </a:r>
            <a:r>
              <a:rPr lang="cs-CZ" sz="2200" dirty="0"/>
              <a:t> drink. Analyse the </a:t>
            </a:r>
            <a:r>
              <a:rPr lang="cs-CZ" sz="2200" dirty="0" err="1"/>
              <a:t>equilibrium</a:t>
            </a:r>
            <a:r>
              <a:rPr lang="cs-CZ" sz="2200" dirty="0"/>
              <a:t> in a 2-stage game </a:t>
            </a:r>
            <a:r>
              <a:rPr lang="cs-CZ" sz="2200" dirty="0" err="1"/>
              <a:t>where</a:t>
            </a:r>
            <a:r>
              <a:rPr lang="cs-CZ" sz="2200" dirty="0"/>
              <a:t> </a:t>
            </a:r>
            <a:r>
              <a:rPr lang="cs-CZ" sz="2200" dirty="0" err="1"/>
              <a:t>stage</a:t>
            </a:r>
            <a:r>
              <a:rPr lang="cs-CZ" sz="2200" dirty="0"/>
              <a:t> 1 </a:t>
            </a:r>
            <a:r>
              <a:rPr lang="cs-CZ" sz="2200" dirty="0" err="1"/>
              <a:t>involves</a:t>
            </a:r>
            <a:r>
              <a:rPr lang="cs-CZ" sz="2200" dirty="0"/>
              <a:t> </a:t>
            </a:r>
            <a:r>
              <a:rPr lang="cs-CZ" sz="2200" dirty="0" err="1"/>
              <a:t>decision</a:t>
            </a:r>
            <a:r>
              <a:rPr lang="cs-CZ" sz="2200" dirty="0"/>
              <a:t> </a:t>
            </a:r>
            <a:r>
              <a:rPr lang="cs-CZ" sz="2200" dirty="0" err="1"/>
              <a:t>about</a:t>
            </a:r>
            <a:r>
              <a:rPr lang="cs-CZ" sz="2200" dirty="0"/>
              <a:t> </a:t>
            </a:r>
            <a:r>
              <a:rPr lang="cs-CZ" sz="2200" dirty="0" err="1"/>
              <a:t>informing</a:t>
            </a:r>
            <a:r>
              <a:rPr lang="cs-CZ" sz="2200" dirty="0"/>
              <a:t> the </a:t>
            </a:r>
            <a:r>
              <a:rPr lang="cs-CZ" sz="2200" dirty="0" err="1"/>
              <a:t>customers</a:t>
            </a:r>
            <a:r>
              <a:rPr lang="cs-CZ" sz="2200" dirty="0"/>
              <a:t> and </a:t>
            </a:r>
            <a:r>
              <a:rPr lang="cs-CZ" sz="2200" dirty="0" err="1"/>
              <a:t>stage</a:t>
            </a:r>
            <a:r>
              <a:rPr lang="cs-CZ" sz="2200" dirty="0"/>
              <a:t> 2 </a:t>
            </a:r>
            <a:r>
              <a:rPr lang="cs-CZ" sz="2200" dirty="0" err="1"/>
              <a:t>is</a:t>
            </a:r>
            <a:r>
              <a:rPr lang="cs-CZ" sz="2200" dirty="0"/>
              <a:t> the </a:t>
            </a:r>
            <a:r>
              <a:rPr lang="cs-CZ" sz="2200" dirty="0" err="1"/>
              <a:t>Hotelling</a:t>
            </a:r>
            <a:r>
              <a:rPr lang="cs-CZ" sz="2200" dirty="0"/>
              <a:t> model.</a:t>
            </a:r>
          </a:p>
          <a:p>
            <a:pPr marL="457200" indent="-457200">
              <a:buFont typeface="+mj-lt"/>
              <a:buAutoNum type="arabicPeriod"/>
            </a:pPr>
            <a:r>
              <a:rPr lang="cs-CZ" sz="2200" dirty="0" err="1"/>
              <a:t>Suppose</a:t>
            </a:r>
            <a:r>
              <a:rPr lang="cs-CZ" sz="2200" dirty="0"/>
              <a:t> </a:t>
            </a:r>
            <a:r>
              <a:rPr lang="cs-CZ" sz="2200" dirty="0" err="1"/>
              <a:t>firms</a:t>
            </a:r>
            <a:r>
              <a:rPr lang="cs-CZ" sz="2200" dirty="0"/>
              <a:t> </a:t>
            </a:r>
            <a:r>
              <a:rPr lang="cs-CZ" sz="2200" dirty="0" err="1"/>
              <a:t>can</a:t>
            </a:r>
            <a:r>
              <a:rPr lang="cs-CZ" sz="2200" dirty="0"/>
              <a:t> </a:t>
            </a:r>
            <a:r>
              <a:rPr lang="cs-CZ" sz="2200" err="1"/>
              <a:t>pay</a:t>
            </a:r>
            <a:r>
              <a:rPr lang="cs-CZ" sz="2200"/>
              <a:t> A to inform </a:t>
            </a:r>
            <a:r>
              <a:rPr lang="cs-CZ" sz="2200" dirty="0"/>
              <a:t>the public </a:t>
            </a:r>
            <a:r>
              <a:rPr lang="cs-CZ" sz="2200" dirty="0" err="1"/>
              <a:t>about</a:t>
            </a:r>
            <a:r>
              <a:rPr lang="cs-CZ" sz="2200" dirty="0"/>
              <a:t> the </a:t>
            </a:r>
            <a:r>
              <a:rPr lang="cs-CZ" sz="2200" dirty="0" err="1"/>
              <a:t>competitor‘s</a:t>
            </a:r>
            <a:r>
              <a:rPr lang="cs-CZ" sz="2200" dirty="0"/>
              <a:t> </a:t>
            </a:r>
            <a:r>
              <a:rPr lang="cs-CZ" sz="2200" dirty="0" err="1"/>
              <a:t>sugar</a:t>
            </a:r>
            <a:r>
              <a:rPr lang="cs-CZ" sz="2200" dirty="0"/>
              <a:t> </a:t>
            </a:r>
            <a:r>
              <a:rPr lang="cs-CZ" sz="2200" dirty="0" err="1"/>
              <a:t>content</a:t>
            </a:r>
            <a:r>
              <a:rPr lang="cs-CZ" sz="2200" dirty="0"/>
              <a:t>. </a:t>
            </a:r>
            <a:r>
              <a:rPr lang="cs-CZ" sz="2200" dirty="0" err="1"/>
              <a:t>How</a:t>
            </a:r>
            <a:r>
              <a:rPr lang="cs-CZ" sz="2200" dirty="0"/>
              <a:t> </a:t>
            </a:r>
            <a:r>
              <a:rPr lang="cs-CZ" sz="2200" err="1"/>
              <a:t>will</a:t>
            </a:r>
            <a:r>
              <a:rPr lang="cs-CZ" sz="2200"/>
              <a:t> the new equilibrium depend on the costs of the campaing A?</a:t>
            </a:r>
            <a:endParaRPr lang="cs-CZ" sz="2200" dirty="0"/>
          </a:p>
          <a:p>
            <a:pPr marL="457200" indent="-457200">
              <a:buFont typeface="+mj-lt"/>
              <a:buAutoNum type="arabicPeriod"/>
            </a:pPr>
            <a:r>
              <a:rPr lang="cs-CZ" sz="2200" dirty="0"/>
              <a:t>Are </a:t>
            </a:r>
            <a:r>
              <a:rPr lang="cs-CZ" sz="2200" dirty="0" err="1"/>
              <a:t>consumers</a:t>
            </a:r>
            <a:r>
              <a:rPr lang="cs-CZ" sz="2200" dirty="0"/>
              <a:t> </a:t>
            </a:r>
            <a:r>
              <a:rPr lang="cs-CZ" sz="2200" dirty="0" err="1"/>
              <a:t>better</a:t>
            </a:r>
            <a:r>
              <a:rPr lang="cs-CZ" sz="2200" dirty="0"/>
              <a:t> </a:t>
            </a:r>
            <a:r>
              <a:rPr lang="cs-CZ" sz="2200" dirty="0" err="1"/>
              <a:t>off</a:t>
            </a:r>
            <a:r>
              <a:rPr lang="cs-CZ" sz="2200" dirty="0"/>
              <a:t> with </a:t>
            </a:r>
            <a:r>
              <a:rPr lang="cs-CZ" sz="2200" dirty="0" err="1"/>
              <a:t>or</a:t>
            </a:r>
            <a:r>
              <a:rPr lang="cs-CZ" sz="2200" dirty="0"/>
              <a:t> </a:t>
            </a:r>
            <a:r>
              <a:rPr lang="cs-CZ" sz="2200" dirty="0" err="1"/>
              <a:t>without</a:t>
            </a:r>
            <a:r>
              <a:rPr lang="cs-CZ" sz="2200" dirty="0"/>
              <a:t> the </a:t>
            </a:r>
            <a:r>
              <a:rPr lang="cs-CZ" sz="2200" dirty="0" err="1"/>
              <a:t>information</a:t>
            </a:r>
            <a:r>
              <a:rPr lang="cs-CZ" sz="2200" dirty="0"/>
              <a:t> </a:t>
            </a:r>
            <a:r>
              <a:rPr lang="cs-CZ" sz="2200" dirty="0" err="1"/>
              <a:t>campaign</a:t>
            </a:r>
            <a:r>
              <a:rPr lang="cs-CZ" sz="2200" dirty="0"/>
              <a:t>?</a:t>
            </a:r>
          </a:p>
          <a:p>
            <a:endParaRPr lang="cs-CZ" sz="2200" dirty="0"/>
          </a:p>
        </p:txBody>
      </p:sp>
    </p:spTree>
    <p:extLst>
      <p:ext uri="{BB962C8B-B14F-4D97-AF65-F5344CB8AC3E}">
        <p14:creationId xmlns:p14="http://schemas.microsoft.com/office/powerpoint/2010/main" val="1382581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F8558-D517-441C-B1E2-B36062CB8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2470" y="2323681"/>
            <a:ext cx="10222281" cy="3241690"/>
          </a:xfrm>
        </p:spPr>
        <p:txBody>
          <a:bodyPr>
            <a:noAutofit/>
          </a:bodyPr>
          <a:lstStyle/>
          <a:p>
            <a:r>
              <a:rPr lang="cs-CZ" sz="2000" dirty="0" err="1"/>
              <a:t>Persuasive</a:t>
            </a:r>
            <a:r>
              <a:rPr lang="cs-CZ" sz="2000" dirty="0"/>
              <a:t> </a:t>
            </a:r>
            <a:r>
              <a:rPr lang="cs-CZ" sz="2000" dirty="0" err="1"/>
              <a:t>advertising</a:t>
            </a:r>
            <a:endParaRPr lang="cs-CZ" sz="2000" dirty="0"/>
          </a:p>
          <a:p>
            <a:r>
              <a:rPr lang="cs-CZ" sz="2000" dirty="0">
                <a:solidFill>
                  <a:srgbClr val="00B050"/>
                </a:solidFill>
              </a:rPr>
              <a:t>Direct </a:t>
            </a:r>
            <a:r>
              <a:rPr lang="cs-CZ" sz="2000" dirty="0" err="1">
                <a:solidFill>
                  <a:srgbClr val="00B050"/>
                </a:solidFill>
              </a:rPr>
              <a:t>informative</a:t>
            </a:r>
            <a:r>
              <a:rPr lang="cs-CZ" sz="2000" dirty="0">
                <a:solidFill>
                  <a:srgbClr val="00B050"/>
                </a:solidFill>
              </a:rPr>
              <a:t> </a:t>
            </a:r>
            <a:r>
              <a:rPr lang="cs-CZ" sz="2000" dirty="0" err="1">
                <a:solidFill>
                  <a:srgbClr val="00B050"/>
                </a:solidFill>
              </a:rPr>
              <a:t>advertising</a:t>
            </a:r>
            <a:endParaRPr lang="cs-CZ" sz="2000" dirty="0">
              <a:solidFill>
                <a:srgbClr val="00B050"/>
              </a:solidFill>
            </a:endParaRPr>
          </a:p>
          <a:p>
            <a:r>
              <a:rPr lang="cs-CZ" sz="2000" dirty="0" err="1"/>
              <a:t>Indirect</a:t>
            </a:r>
            <a:r>
              <a:rPr lang="cs-CZ" sz="2000" dirty="0"/>
              <a:t> </a:t>
            </a:r>
            <a:r>
              <a:rPr lang="cs-CZ" sz="2000" dirty="0" err="1"/>
              <a:t>informative</a:t>
            </a:r>
            <a:r>
              <a:rPr lang="cs-CZ" sz="2000" dirty="0"/>
              <a:t> </a:t>
            </a:r>
            <a:r>
              <a:rPr lang="cs-CZ" sz="2000" dirty="0" err="1"/>
              <a:t>advertising</a:t>
            </a:r>
            <a:endParaRPr lang="cs-CZ" sz="20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Topic</a:t>
            </a:r>
            <a:r>
              <a:rPr lang="cs-CZ"/>
              <a:t> outline</a:t>
            </a:r>
          </a:p>
        </p:txBody>
      </p:sp>
    </p:spTree>
    <p:extLst>
      <p:ext uri="{BB962C8B-B14F-4D97-AF65-F5344CB8AC3E}">
        <p14:creationId xmlns:p14="http://schemas.microsoft.com/office/powerpoint/2010/main" val="25155188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eták Penny Market">
            <a:extLst>
              <a:ext uri="{FF2B5EF4-FFF2-40B4-BE49-F238E27FC236}">
                <a16:creationId xmlns:a16="http://schemas.microsoft.com/office/drawing/2014/main" id="{5EAEEE7D-F83F-4D1D-A7AD-3E452D24A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5438" y="1476230"/>
            <a:ext cx="2629911" cy="3905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ak trochu netradičné ochutnávky.">
            <a:extLst>
              <a:ext uri="{FF2B5EF4-FFF2-40B4-BE49-F238E27FC236}">
                <a16:creationId xmlns:a16="http://schemas.microsoft.com/office/drawing/2014/main" id="{6393E6B1-9729-4F13-96C2-6324620E6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0147" y="1452799"/>
            <a:ext cx="4182697" cy="39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A790855-BE26-4C05-AC0B-FA98CFAF70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30" y="1659216"/>
            <a:ext cx="3970512" cy="328132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54074C7-2F75-45AF-B493-1E404BE6C78E}"/>
              </a:ext>
            </a:extLst>
          </p:cNvPr>
          <p:cNvSpPr/>
          <p:nvPr/>
        </p:nvSpPr>
        <p:spPr>
          <a:xfrm>
            <a:off x="273047" y="5025640"/>
            <a:ext cx="368381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1200">
                <a:hlinkClick r:id="rId6"/>
              </a:rPr>
              <a:t>https://www.youtube.com/watch?v=m8FtTrDsTTc</a:t>
            </a:r>
            <a:endParaRPr lang="cs-CZ" sz="1200"/>
          </a:p>
        </p:txBody>
      </p:sp>
    </p:spTree>
    <p:extLst>
      <p:ext uri="{BB962C8B-B14F-4D97-AF65-F5344CB8AC3E}">
        <p14:creationId xmlns:p14="http://schemas.microsoft.com/office/powerpoint/2010/main" val="34081960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Informative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endParaRPr lang="cs-C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D95A939-1624-4F91-AAED-70355256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0515600" cy="4722249"/>
          </a:xfrm>
        </p:spPr>
        <p:txBody>
          <a:bodyPr>
            <a:normAutofit/>
          </a:bodyPr>
          <a:lstStyle/>
          <a:p>
            <a:pPr marL="171450" lvl="0" indent="-171450"/>
            <a:r>
              <a:rPr lang="cs-CZ" sz="2000" dirty="0" err="1">
                <a:sym typeface="Wingdings" panose="05000000000000000000" pitchFamily="2" charset="2"/>
              </a:rPr>
              <a:t>Some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mainly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aims</a:t>
            </a:r>
            <a:r>
              <a:rPr lang="cs-CZ" sz="2000" dirty="0">
                <a:sym typeface="Wingdings" panose="05000000000000000000" pitchFamily="2" charset="2"/>
              </a:rPr>
              <a:t> to </a:t>
            </a:r>
            <a:r>
              <a:rPr lang="cs-CZ" sz="2000" dirty="0" err="1">
                <a:sym typeface="Wingdings" panose="05000000000000000000" pitchFamily="2" charset="2"/>
              </a:rPr>
              <a:t>associate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certain</a:t>
            </a:r>
            <a:r>
              <a:rPr lang="cs-CZ" sz="2000" dirty="0">
                <a:sym typeface="Wingdings" panose="05000000000000000000" pitchFamily="2" charset="2"/>
              </a:rPr>
              <a:t> positive feeling with a </a:t>
            </a:r>
            <a:r>
              <a:rPr lang="cs-CZ" sz="2000" dirty="0" err="1">
                <a:sym typeface="Wingdings" panose="05000000000000000000" pitchFamily="2" charset="2"/>
              </a:rPr>
              <a:t>certain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brand</a:t>
            </a:r>
            <a:r>
              <a:rPr lang="cs-CZ" sz="2000" dirty="0">
                <a:sym typeface="Wingdings" panose="05000000000000000000" pitchFamily="2" charset="2"/>
              </a:rPr>
              <a:t>. Such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might</a:t>
            </a:r>
            <a:r>
              <a:rPr lang="cs-CZ" sz="2000" dirty="0">
                <a:sym typeface="Wingdings" panose="05000000000000000000" pitchFamily="2" charset="2"/>
              </a:rPr>
              <a:t> fit the </a:t>
            </a:r>
            <a:r>
              <a:rPr lang="cs-CZ" sz="2000" dirty="0" err="1">
                <a:sym typeface="Wingdings" panose="05000000000000000000" pitchFamily="2" charset="2"/>
              </a:rPr>
              <a:t>persuasive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view</a:t>
            </a:r>
            <a:r>
              <a:rPr lang="cs-CZ" sz="2000" dirty="0">
                <a:sym typeface="Wingdings" panose="05000000000000000000" pitchFamily="2" charset="2"/>
              </a:rPr>
              <a:t> of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.</a:t>
            </a:r>
          </a:p>
          <a:p>
            <a:pPr marL="171450" lvl="0" indent="-171450"/>
            <a:r>
              <a:rPr lang="cs-CZ" sz="2000" dirty="0" err="1">
                <a:sym typeface="Wingdings" panose="05000000000000000000" pitchFamily="2" charset="2"/>
              </a:rPr>
              <a:t>However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often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also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does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contain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information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about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2000" dirty="0">
                <a:sym typeface="Wingdings" panose="05000000000000000000" pitchFamily="2" charset="2"/>
              </a:rPr>
              <a:t>existence of a </a:t>
            </a:r>
            <a:r>
              <a:rPr lang="cs-CZ" sz="2000" dirty="0" err="1">
                <a:sym typeface="Wingdings" panose="05000000000000000000" pitchFamily="2" charset="2"/>
              </a:rPr>
              <a:t>product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2000" dirty="0" err="1">
                <a:sym typeface="Wingdings" panose="05000000000000000000" pitchFamily="2" charset="2"/>
              </a:rPr>
              <a:t>price</a:t>
            </a:r>
            <a:r>
              <a:rPr lang="cs-CZ" sz="2000" dirty="0">
                <a:sym typeface="Wingdings" panose="05000000000000000000" pitchFamily="2" charset="2"/>
              </a:rPr>
              <a:t> of a </a:t>
            </a:r>
            <a:r>
              <a:rPr lang="cs-CZ" sz="2000" dirty="0" err="1">
                <a:sym typeface="Wingdings" panose="05000000000000000000" pitchFamily="2" charset="2"/>
              </a:rPr>
              <a:t>product</a:t>
            </a:r>
            <a:r>
              <a:rPr lang="cs-CZ" sz="2000" dirty="0">
                <a:sym typeface="Wingdings" panose="05000000000000000000" pitchFamily="2" charset="2"/>
              </a:rPr>
              <a:t> (</a:t>
            </a:r>
            <a:r>
              <a:rPr lang="cs-CZ" sz="2000" dirty="0" err="1">
                <a:sym typeface="Wingdings" panose="05000000000000000000" pitchFamily="2" charset="2"/>
              </a:rPr>
              <a:t>e.g</a:t>
            </a:r>
            <a:r>
              <a:rPr lang="cs-CZ" sz="2000" dirty="0">
                <a:sym typeface="Wingdings" panose="05000000000000000000" pitchFamily="2" charset="2"/>
              </a:rPr>
              <a:t>. sales...)</a:t>
            </a:r>
          </a:p>
          <a:p>
            <a:pPr marL="628650" lvl="1" indent="-171450"/>
            <a:r>
              <a:rPr lang="cs-CZ" sz="2000" dirty="0" err="1">
                <a:sym typeface="Wingdings" panose="05000000000000000000" pitchFamily="2" charset="2"/>
              </a:rPr>
              <a:t>features</a:t>
            </a:r>
            <a:r>
              <a:rPr lang="cs-CZ" sz="2000" dirty="0">
                <a:sym typeface="Wingdings" panose="05000000000000000000" pitchFamily="2" charset="2"/>
              </a:rPr>
              <a:t> of a </a:t>
            </a:r>
            <a:r>
              <a:rPr lang="cs-CZ" sz="2000" dirty="0" err="1">
                <a:sym typeface="Wingdings" panose="05000000000000000000" pitchFamily="2" charset="2"/>
              </a:rPr>
              <a:t>product</a:t>
            </a:r>
            <a:endParaRPr lang="en-US" sz="2000" dirty="0">
              <a:sym typeface="Wingdings" panose="05000000000000000000" pitchFamily="2" charset="2"/>
            </a:endParaRPr>
          </a:p>
          <a:p>
            <a:pPr marL="171450" lvl="0" indent="-171450"/>
            <a:r>
              <a:rPr lang="en-US" sz="2000">
                <a:sym typeface="Wingdings" panose="05000000000000000000" pitchFamily="2" charset="2"/>
              </a:rPr>
              <a:t>Informative</a:t>
            </a:r>
            <a:r>
              <a:rPr lang="cs-CZ" sz="200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can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be</a:t>
            </a:r>
            <a:r>
              <a:rPr lang="cs-CZ" sz="2000" dirty="0">
                <a:sym typeface="Wingdings" panose="05000000000000000000" pitchFamily="2" charset="2"/>
              </a:rPr>
              <a:t> pro-</a:t>
            </a:r>
            <a:r>
              <a:rPr lang="cs-CZ" sz="2000" dirty="0" err="1">
                <a:sym typeface="Wingdings" panose="05000000000000000000" pitchFamily="2" charset="2"/>
              </a:rPr>
              <a:t>competitive</a:t>
            </a:r>
            <a:r>
              <a:rPr lang="cs-CZ" sz="2000" dirty="0">
                <a:sym typeface="Wingdings" panose="05000000000000000000" pitchFamily="2" charset="2"/>
              </a:rPr>
              <a:t> and </a:t>
            </a:r>
            <a:r>
              <a:rPr lang="cs-CZ" sz="2000" err="1">
                <a:sym typeface="Wingdings" panose="05000000000000000000" pitchFamily="2" charset="2"/>
              </a:rPr>
              <a:t>socially</a:t>
            </a:r>
            <a:r>
              <a:rPr lang="cs-CZ" sz="2000">
                <a:sym typeface="Wingdings" panose="05000000000000000000" pitchFamily="2" charset="2"/>
              </a:rPr>
              <a:t> beneficial</a:t>
            </a:r>
            <a:endParaRPr lang="cs-CZ" sz="2000" dirty="0">
              <a:sym typeface="Wingdings" panose="05000000000000000000" pitchFamily="2" charset="2"/>
            </a:endParaRPr>
          </a:p>
        </p:txBody>
      </p:sp>
      <p:pic>
        <p:nvPicPr>
          <p:cNvPr id="1026" name="Picture 2" descr="Leták Penny Market">
            <a:extLst>
              <a:ext uri="{FF2B5EF4-FFF2-40B4-BE49-F238E27FC236}">
                <a16:creationId xmlns:a16="http://schemas.microsoft.com/office/drawing/2014/main" id="{5EAEEE7D-F83F-4D1D-A7AD-3E452D24A8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3890" y="242761"/>
            <a:ext cx="901812" cy="1339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3326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Directly</a:t>
            </a:r>
            <a:r>
              <a:rPr lang="cs-CZ" dirty="0"/>
              <a:t> </a:t>
            </a:r>
            <a:r>
              <a:rPr lang="cs-CZ" dirty="0" err="1"/>
              <a:t>Informative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endParaRPr lang="cs-C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D95A939-1624-4F91-AAED-70355256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210"/>
            <a:ext cx="10991850" cy="4722249"/>
          </a:xfrm>
        </p:spPr>
        <p:txBody>
          <a:bodyPr>
            <a:normAutofit/>
          </a:bodyPr>
          <a:lstStyle/>
          <a:p>
            <a:pPr marL="171450" lvl="0" indent="-171450"/>
            <a:r>
              <a:rPr lang="cs-CZ" sz="2000" dirty="0" err="1">
                <a:sym typeface="Wingdings" panose="05000000000000000000" pitchFamily="2" charset="2"/>
              </a:rPr>
              <a:t>Again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Hotelling</a:t>
            </a:r>
            <a:r>
              <a:rPr lang="cs-CZ" sz="2000" dirty="0">
                <a:sym typeface="Wingdings" panose="05000000000000000000" pitchFamily="2" charset="2"/>
              </a:rPr>
              <a:t> model of </a:t>
            </a:r>
            <a:r>
              <a:rPr lang="cs-CZ" sz="2000" dirty="0" err="1">
                <a:sym typeface="Wingdings" panose="05000000000000000000" pitchFamily="2" charset="2"/>
              </a:rPr>
              <a:t>price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competition</a:t>
            </a:r>
            <a:r>
              <a:rPr lang="cs-CZ" sz="2000" dirty="0">
                <a:sym typeface="Wingdings" panose="05000000000000000000" pitchFamily="2" charset="2"/>
              </a:rPr>
              <a:t> with </a:t>
            </a:r>
            <a:r>
              <a:rPr lang="cs-CZ" sz="2000" dirty="0" err="1">
                <a:sym typeface="Wingdings" panose="05000000000000000000" pitchFamily="2" charset="2"/>
              </a:rPr>
              <a:t>horizontally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differentiated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products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2000" dirty="0">
                <a:sym typeface="Wingdings" panose="05000000000000000000" pitchFamily="2" charset="2"/>
              </a:rPr>
              <a:t>u = r – </a:t>
            </a:r>
            <a:r>
              <a:rPr lang="cs-CZ" sz="2000" dirty="0" err="1">
                <a:sym typeface="Wingdings" panose="05000000000000000000" pitchFamily="2" charset="2"/>
              </a:rPr>
              <a:t>tx</a:t>
            </a:r>
            <a:r>
              <a:rPr lang="cs-CZ" sz="2000" dirty="0">
                <a:sym typeface="Wingdings" panose="05000000000000000000" pitchFamily="2" charset="2"/>
              </a:rPr>
              <a:t> – p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</a:p>
          <a:p>
            <a:pPr marL="628650" lvl="1" indent="-171450"/>
            <a:r>
              <a:rPr lang="cs-CZ" sz="2000" dirty="0" err="1">
                <a:sym typeface="Wingdings" panose="05000000000000000000" pitchFamily="2" charset="2"/>
              </a:rPr>
              <a:t>Number</a:t>
            </a:r>
            <a:r>
              <a:rPr lang="cs-CZ" sz="2000" dirty="0">
                <a:sym typeface="Wingdings" panose="05000000000000000000" pitchFamily="2" charset="2"/>
              </a:rPr>
              <a:t> of </a:t>
            </a:r>
            <a:r>
              <a:rPr lang="cs-CZ" sz="2000" dirty="0" err="1">
                <a:sym typeface="Wingdings" panose="05000000000000000000" pitchFamily="2" charset="2"/>
              </a:rPr>
              <a:t>consumers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normalised</a:t>
            </a:r>
            <a:r>
              <a:rPr lang="cs-CZ" sz="2000" dirty="0">
                <a:sym typeface="Wingdings" panose="05000000000000000000" pitchFamily="2" charset="2"/>
              </a:rPr>
              <a:t> to 1</a:t>
            </a: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/>
              <a:t>r </a:t>
            </a:r>
            <a:r>
              <a:rPr lang="cs-CZ" sz="2000" dirty="0" err="1"/>
              <a:t>sufficiently</a:t>
            </a:r>
            <a:r>
              <a:rPr lang="cs-CZ" sz="2000" dirty="0"/>
              <a:t> </a:t>
            </a:r>
            <a:r>
              <a:rPr lang="cs-CZ" sz="2000" dirty="0" err="1"/>
              <a:t>high</a:t>
            </a:r>
            <a:r>
              <a:rPr lang="cs-CZ" sz="2000" dirty="0"/>
              <a:t> so </a:t>
            </a:r>
            <a:r>
              <a:rPr lang="cs-CZ" sz="2000" dirty="0" err="1"/>
              <a:t>that</a:t>
            </a:r>
            <a:r>
              <a:rPr lang="cs-CZ" sz="2000" dirty="0"/>
              <a:t> </a:t>
            </a:r>
            <a:r>
              <a:rPr lang="cs-CZ" sz="2000" dirty="0" err="1"/>
              <a:t>everyone</a:t>
            </a:r>
            <a:r>
              <a:rPr lang="cs-CZ" sz="2000" dirty="0"/>
              <a:t> </a:t>
            </a:r>
            <a:r>
              <a:rPr lang="cs-CZ" sz="2000" dirty="0" err="1"/>
              <a:t>will</a:t>
            </a:r>
            <a:r>
              <a:rPr lang="cs-CZ" sz="2000" dirty="0"/>
              <a:t> </a:t>
            </a:r>
            <a:r>
              <a:rPr lang="cs-CZ" sz="2000" dirty="0" err="1"/>
              <a:t>buy</a:t>
            </a:r>
            <a:r>
              <a:rPr lang="cs-CZ" sz="2000" dirty="0"/>
              <a:t> </a:t>
            </a:r>
            <a:r>
              <a:rPr lang="cs-CZ" sz="2000" dirty="0" err="1"/>
              <a:t>if</a:t>
            </a:r>
            <a:r>
              <a:rPr lang="cs-CZ" sz="2000" dirty="0"/>
              <a:t> </a:t>
            </a:r>
            <a:r>
              <a:rPr lang="cs-CZ" sz="2000" dirty="0" err="1"/>
              <a:t>price</a:t>
            </a:r>
            <a:r>
              <a:rPr lang="cs-CZ" sz="2000" dirty="0"/>
              <a:t> set by </a:t>
            </a:r>
            <a:r>
              <a:rPr lang="cs-CZ" sz="2000" dirty="0" err="1"/>
              <a:t>monopolist</a:t>
            </a:r>
            <a:endParaRPr lang="en-US" sz="2000" dirty="0"/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/>
              <a:t>If all consumers knew about all products, the marginal </a:t>
            </a:r>
            <a:r>
              <a:rPr lang="en-US" sz="2000"/>
              <a:t>consumer given </a:t>
            </a:r>
            <a:r>
              <a:rPr lang="en-US" sz="2000" dirty="0"/>
              <a:t>by x* = 1/2 + (p</a:t>
            </a:r>
            <a:r>
              <a:rPr lang="en-US" sz="2000" baseline="-25000" dirty="0"/>
              <a:t>2</a:t>
            </a:r>
            <a:r>
              <a:rPr lang="en-US" sz="2000" dirty="0"/>
              <a:t> – p</a:t>
            </a:r>
            <a:r>
              <a:rPr lang="en-US" sz="2000" baseline="-25000" dirty="0"/>
              <a:t>1</a:t>
            </a:r>
            <a:r>
              <a:rPr lang="en-US" sz="2000" dirty="0"/>
              <a:t>)/2</a:t>
            </a:r>
            <a:endParaRPr lang="cs-CZ" sz="2000" dirty="0"/>
          </a:p>
          <a:p>
            <a:pPr marL="171450" lvl="0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But </a:t>
            </a:r>
            <a:r>
              <a:rPr lang="cs-CZ" sz="2000" dirty="0" err="1">
                <a:sym typeface="Wingdings" panose="05000000000000000000" pitchFamily="2" charset="2"/>
              </a:rPr>
              <a:t>now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assume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2000" dirty="0">
                <a:sym typeface="Wingdings" panose="05000000000000000000" pitchFamily="2" charset="2"/>
              </a:rPr>
              <a:t>only a </a:t>
            </a:r>
            <a:r>
              <a:rPr lang="cs-CZ" sz="2000" dirty="0" err="1">
                <a:sym typeface="Wingdings" panose="05000000000000000000" pitchFamily="2" charset="2"/>
              </a:rPr>
              <a:t>fraction</a:t>
            </a:r>
            <a:r>
              <a:rPr lang="cs-CZ" sz="2000" dirty="0">
                <a:sym typeface="Wingdings" panose="05000000000000000000" pitchFamily="2" charset="2"/>
              </a:rPr>
              <a:t> s</a:t>
            </a:r>
            <a:r>
              <a:rPr lang="cs-CZ" sz="2000" baseline="-25000" dirty="0">
                <a:sym typeface="Wingdings" panose="05000000000000000000" pitchFamily="2" charset="2"/>
              </a:rPr>
              <a:t>i</a:t>
            </a:r>
            <a:r>
              <a:rPr lang="cs-CZ" sz="2000" dirty="0">
                <a:sym typeface="Wingdings" panose="05000000000000000000" pitchFamily="2" charset="2"/>
              </a:rPr>
              <a:t> of </a:t>
            </a:r>
            <a:r>
              <a:rPr lang="cs-CZ" sz="2000" dirty="0" err="1">
                <a:sym typeface="Wingdings" panose="05000000000000000000" pitchFamily="2" charset="2"/>
              </a:rPr>
              <a:t>consumers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know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about</a:t>
            </a:r>
            <a:r>
              <a:rPr lang="cs-CZ" sz="2000" dirty="0">
                <a:sym typeface="Wingdings" panose="05000000000000000000" pitchFamily="2" charset="2"/>
              </a:rPr>
              <a:t> the existence of </a:t>
            </a:r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i</a:t>
            </a:r>
            <a:r>
              <a:rPr lang="en-US" sz="2000" dirty="0">
                <a:sym typeface="Wingdings" panose="05000000000000000000" pitchFamily="2" charset="2"/>
              </a:rPr>
              <a:t>’s product</a:t>
            </a: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firms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can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increase</a:t>
            </a:r>
            <a:r>
              <a:rPr lang="cs-CZ" sz="2000" dirty="0">
                <a:sym typeface="Wingdings" panose="05000000000000000000" pitchFamily="2" charset="2"/>
              </a:rPr>
              <a:t> s</a:t>
            </a:r>
            <a:r>
              <a:rPr lang="cs-CZ" sz="2000" baseline="-25000" dirty="0">
                <a:sym typeface="Wingdings" panose="05000000000000000000" pitchFamily="2" charset="2"/>
              </a:rPr>
              <a:t>i</a:t>
            </a:r>
            <a:r>
              <a:rPr lang="cs-CZ" sz="2000" dirty="0">
                <a:sym typeface="Wingdings" panose="05000000000000000000" pitchFamily="2" charset="2"/>
              </a:rPr>
              <a:t> via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is</a:t>
            </a:r>
            <a:r>
              <a:rPr lang="cs-CZ" sz="2000" dirty="0">
                <a:sym typeface="Wingdings" panose="05000000000000000000" pitchFamily="2" charset="2"/>
              </a:rPr>
              <a:t> not </a:t>
            </a:r>
            <a:r>
              <a:rPr lang="cs-CZ" sz="2000" dirty="0" err="1">
                <a:sym typeface="Wingdings" panose="05000000000000000000" pitchFamily="2" charset="2"/>
              </a:rPr>
              <a:t>targeted</a:t>
            </a:r>
            <a:r>
              <a:rPr lang="cs-CZ" sz="2000" dirty="0">
                <a:sym typeface="Wingdings" panose="05000000000000000000" pitchFamily="2" charset="2"/>
              </a:rPr>
              <a:t> so </a:t>
            </a:r>
          </a:p>
          <a:p>
            <a:pPr marL="1085850" lvl="2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 err="1">
                <a:sym typeface="Wingdings" panose="05000000000000000000" pitchFamily="2" charset="2"/>
              </a:rPr>
              <a:t>Share</a:t>
            </a:r>
            <a:r>
              <a:rPr lang="cs-CZ" dirty="0">
                <a:sym typeface="Wingdings" panose="05000000000000000000" pitchFamily="2" charset="2"/>
              </a:rPr>
              <a:t> s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s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of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consumers</a:t>
            </a:r>
            <a:r>
              <a:rPr lang="cs-CZ" dirty="0">
                <a:sym typeface="Wingdings" panose="05000000000000000000" pitchFamily="2" charset="2"/>
              </a:rPr>
              <a:t> are </a:t>
            </a:r>
            <a:r>
              <a:rPr lang="cs-CZ" dirty="0" err="1">
                <a:sym typeface="Wingdings" panose="05000000000000000000" pitchFamily="2" charset="2"/>
              </a:rPr>
              <a:t>aware</a:t>
            </a:r>
            <a:r>
              <a:rPr lang="cs-CZ" dirty="0">
                <a:sym typeface="Wingdings" panose="05000000000000000000" pitchFamily="2" charset="2"/>
              </a:rPr>
              <a:t> of </a:t>
            </a:r>
            <a:r>
              <a:rPr lang="cs-CZ" dirty="0" err="1">
                <a:sym typeface="Wingdings" panose="05000000000000000000" pitchFamily="2" charset="2"/>
              </a:rPr>
              <a:t>both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firms</a:t>
            </a:r>
            <a:endParaRPr lang="cs-CZ" dirty="0">
              <a:sym typeface="Wingdings" panose="05000000000000000000" pitchFamily="2" charset="2"/>
            </a:endParaRPr>
          </a:p>
          <a:p>
            <a:pPr marL="1085850" lvl="2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dirty="0" err="1">
                <a:sym typeface="Wingdings" panose="05000000000000000000" pitchFamily="2" charset="2"/>
              </a:rPr>
              <a:t>Share</a:t>
            </a:r>
            <a:r>
              <a:rPr lang="cs-CZ" dirty="0">
                <a:sym typeface="Wingdings" panose="05000000000000000000" pitchFamily="2" charset="2"/>
              </a:rPr>
              <a:t> s</a:t>
            </a:r>
            <a:r>
              <a:rPr lang="cs-CZ" baseline="-25000" dirty="0">
                <a:sym typeface="Wingdings" panose="05000000000000000000" pitchFamily="2" charset="2"/>
              </a:rPr>
              <a:t>1</a:t>
            </a:r>
            <a:r>
              <a:rPr lang="cs-CZ" dirty="0">
                <a:sym typeface="Wingdings" panose="05000000000000000000" pitchFamily="2" charset="2"/>
              </a:rPr>
              <a:t>(1-s</a:t>
            </a:r>
            <a:r>
              <a:rPr lang="cs-CZ" baseline="-25000" dirty="0">
                <a:sym typeface="Wingdings" panose="05000000000000000000" pitchFamily="2" charset="2"/>
              </a:rPr>
              <a:t>2</a:t>
            </a:r>
            <a:r>
              <a:rPr lang="cs-CZ" dirty="0">
                <a:sym typeface="Wingdings" panose="05000000000000000000" pitchFamily="2" charset="2"/>
              </a:rPr>
              <a:t>) </a:t>
            </a:r>
            <a:r>
              <a:rPr lang="cs-CZ" dirty="0" err="1">
                <a:sym typeface="Wingdings" panose="05000000000000000000" pitchFamily="2" charset="2"/>
              </a:rPr>
              <a:t>consumers</a:t>
            </a:r>
            <a:r>
              <a:rPr lang="cs-CZ" dirty="0">
                <a:sym typeface="Wingdings" panose="05000000000000000000" pitchFamily="2" charset="2"/>
              </a:rPr>
              <a:t> are </a:t>
            </a:r>
            <a:r>
              <a:rPr lang="cs-CZ" dirty="0" err="1">
                <a:sym typeface="Wingdings" panose="05000000000000000000" pitchFamily="2" charset="2"/>
              </a:rPr>
              <a:t>aware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only</a:t>
            </a:r>
            <a:r>
              <a:rPr lang="cs-CZ" dirty="0">
                <a:sym typeface="Wingdings" panose="05000000000000000000" pitchFamily="2" charset="2"/>
              </a:rPr>
              <a:t> of </a:t>
            </a:r>
            <a:r>
              <a:rPr lang="cs-CZ" dirty="0" err="1">
                <a:sym typeface="Wingdings" panose="05000000000000000000" pitchFamily="2" charset="2"/>
              </a:rPr>
              <a:t>firm</a:t>
            </a:r>
            <a:r>
              <a:rPr lang="cs-CZ" dirty="0">
                <a:sym typeface="Wingdings" panose="05000000000000000000" pitchFamily="2" charset="2"/>
              </a:rPr>
              <a:t> 1</a:t>
            </a:r>
          </a:p>
          <a:p>
            <a:pPr marL="1085850" lvl="2" indent="-171450">
              <a:lnSpc>
                <a:spcPct val="100000"/>
              </a:lnSpc>
              <a:spcBef>
                <a:spcPts val="0"/>
              </a:spcBef>
              <a:defRPr/>
            </a:pPr>
            <a:endParaRPr lang="cs-CZ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200019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Directly</a:t>
            </a:r>
            <a:r>
              <a:rPr lang="cs-CZ" dirty="0"/>
              <a:t> </a:t>
            </a:r>
            <a:r>
              <a:rPr lang="cs-CZ" dirty="0" err="1"/>
              <a:t>Informative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endParaRPr lang="cs-C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D95A939-1624-4F91-AAED-70355256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4210"/>
            <a:ext cx="10515600" cy="4722249"/>
          </a:xfrm>
        </p:spPr>
        <p:txBody>
          <a:bodyPr>
            <a:noAutofit/>
          </a:bodyPr>
          <a:lstStyle/>
          <a:p>
            <a:pPr marL="171450" lvl="0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3 </a:t>
            </a:r>
            <a:r>
              <a:rPr lang="cs-CZ" sz="2000" dirty="0" err="1">
                <a:sym typeface="Wingdings" panose="05000000000000000000" pitchFamily="2" charset="2"/>
              </a:rPr>
              <a:t>types</a:t>
            </a:r>
            <a:r>
              <a:rPr lang="cs-CZ" sz="2000" dirty="0">
                <a:sym typeface="Wingdings" panose="05000000000000000000" pitchFamily="2" charset="2"/>
              </a:rPr>
              <a:t> of </a:t>
            </a:r>
            <a:r>
              <a:rPr lang="cs-CZ" sz="2000" dirty="0" err="1">
                <a:sym typeface="Wingdings" panose="05000000000000000000" pitchFamily="2" charset="2"/>
              </a:rPr>
              <a:t>consumers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Fully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informed</a:t>
            </a:r>
            <a:r>
              <a:rPr lang="cs-CZ" sz="2000" dirty="0">
                <a:sym typeface="Wingdings" panose="05000000000000000000" pitchFamily="2" charset="2"/>
              </a:rPr>
              <a:t> – </a:t>
            </a:r>
            <a:r>
              <a:rPr lang="cs-CZ" sz="2000" dirty="0" err="1">
                <a:sym typeface="Wingdings" panose="05000000000000000000" pitchFamily="2" charset="2"/>
              </a:rPr>
              <a:t>decide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who</a:t>
            </a:r>
            <a:r>
              <a:rPr lang="cs-CZ" sz="2000" dirty="0">
                <a:sym typeface="Wingdings" panose="05000000000000000000" pitchFamily="2" charset="2"/>
              </a:rPr>
              <a:t> to </a:t>
            </a:r>
            <a:r>
              <a:rPr lang="cs-CZ" sz="2000" dirty="0" err="1">
                <a:sym typeface="Wingdings" panose="05000000000000000000" pitchFamily="2" charset="2"/>
              </a:rPr>
              <a:t>buy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from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Partially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informed</a:t>
            </a:r>
            <a:r>
              <a:rPr lang="cs-CZ" sz="2000" dirty="0">
                <a:sym typeface="Wingdings" panose="05000000000000000000" pitchFamily="2" charset="2"/>
              </a:rPr>
              <a:t> – </a:t>
            </a:r>
            <a:r>
              <a:rPr lang="cs-CZ" sz="2000" dirty="0" err="1">
                <a:sym typeface="Wingdings" panose="05000000000000000000" pitchFamily="2" charset="2"/>
              </a:rPr>
              <a:t>buy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from</a:t>
            </a:r>
            <a:r>
              <a:rPr lang="cs-CZ" sz="2000" dirty="0">
                <a:sym typeface="Wingdings" panose="05000000000000000000" pitchFamily="2" charset="2"/>
              </a:rPr>
              <a:t> the </a:t>
            </a:r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they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know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about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Fully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uninformed</a:t>
            </a:r>
            <a:r>
              <a:rPr lang="cs-CZ" sz="2000" dirty="0">
                <a:sym typeface="Wingdings" panose="05000000000000000000" pitchFamily="2" charset="2"/>
              </a:rPr>
              <a:t> – do not </a:t>
            </a:r>
            <a:r>
              <a:rPr lang="cs-CZ" sz="2000" dirty="0" err="1">
                <a:sym typeface="Wingdings" panose="05000000000000000000" pitchFamily="2" charset="2"/>
              </a:rPr>
              <a:t>buy</a:t>
            </a:r>
            <a:endParaRPr lang="cs-CZ" sz="2000" dirty="0">
              <a:sym typeface="Wingdings" panose="05000000000000000000" pitchFamily="2" charset="2"/>
            </a:endParaRPr>
          </a:p>
          <a:p>
            <a:pPr marL="171450" lvl="0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Firms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simultaneously</a:t>
            </a:r>
            <a:r>
              <a:rPr lang="cs-CZ" sz="2000" dirty="0">
                <a:sym typeface="Wingdings" panose="05000000000000000000" pitchFamily="2" charset="2"/>
              </a:rPr>
              <a:t> set </a:t>
            </a:r>
            <a:r>
              <a:rPr lang="cs-CZ" sz="2000" dirty="0" err="1">
                <a:sym typeface="Wingdings" panose="05000000000000000000" pitchFamily="2" charset="2"/>
              </a:rPr>
              <a:t>advertisement</a:t>
            </a:r>
            <a:r>
              <a:rPr lang="cs-CZ" sz="2000" dirty="0">
                <a:sym typeface="Wingdings" panose="05000000000000000000" pitchFamily="2" charset="2"/>
              </a:rPr>
              <a:t> and </a:t>
            </a:r>
            <a:r>
              <a:rPr lang="cs-CZ" sz="2000" dirty="0" err="1">
                <a:sym typeface="Wingdings" panose="05000000000000000000" pitchFamily="2" charset="2"/>
              </a:rPr>
              <a:t>prices</a:t>
            </a:r>
            <a:endParaRPr lang="cs-CZ" sz="2000" dirty="0">
              <a:sym typeface="Wingdings" panose="05000000000000000000" pitchFamily="2" charset="2"/>
            </a:endParaRPr>
          </a:p>
          <a:p>
            <a:pPr marL="171450" lvl="0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Informing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customers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about</a:t>
            </a:r>
            <a:r>
              <a:rPr lang="cs-CZ" sz="2000" dirty="0">
                <a:sym typeface="Wingdings" panose="05000000000000000000" pitchFamily="2" charset="2"/>
              </a:rPr>
              <a:t> the existence of </a:t>
            </a:r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costs</a:t>
            </a:r>
            <a:r>
              <a:rPr lang="cs-CZ" sz="2000" dirty="0">
                <a:sym typeface="Wingdings" panose="05000000000000000000" pitchFamily="2" charset="2"/>
              </a:rPr>
              <a:t> as</a:t>
            </a:r>
            <a:r>
              <a:rPr lang="cs-CZ" sz="2000" baseline="-25000" dirty="0">
                <a:sym typeface="Wingdings" panose="05000000000000000000" pitchFamily="2" charset="2"/>
              </a:rPr>
              <a:t>i</a:t>
            </a:r>
            <a:r>
              <a:rPr lang="cs-CZ" sz="2000" baseline="30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/2</a:t>
            </a:r>
          </a:p>
          <a:p>
            <a:pPr marL="171450" lvl="0" indent="-171450">
              <a:lnSpc>
                <a:spcPct val="100000"/>
              </a:lnSpc>
              <a:spcBef>
                <a:spcPts val="0"/>
              </a:spcBef>
              <a:defRPr/>
            </a:pPr>
            <a:endParaRPr lang="en-US" sz="2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054264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Introduction</a:t>
            </a:r>
            <a:endParaRPr lang="cs-CZ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6E9C332-153A-4E6C-B4C4-E87A8F2E2E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078646"/>
              </p:ext>
            </p:extLst>
          </p:nvPr>
        </p:nvGraphicFramePr>
        <p:xfrm>
          <a:off x="3369188" y="3429000"/>
          <a:ext cx="5616000" cy="29469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176000">
                  <a:extLst>
                    <a:ext uri="{9D8B030D-6E8A-4147-A177-3AD203B41FA5}">
                      <a16:colId xmlns:a16="http://schemas.microsoft.com/office/drawing/2014/main" val="2916411003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1059938218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l" fontAlgn="b"/>
                      <a:r>
                        <a:rPr lang="cs-CZ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TV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93781663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b"/>
                      <a:r>
                        <a:rPr lang="cs-CZ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Internet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51042229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</a:t>
                      </a:r>
                      <a:r>
                        <a:rPr lang="cs-CZ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Ads</a:t>
                      </a:r>
                      <a:r>
                        <a:rPr lang="cs-CZ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(Google </a:t>
                      </a:r>
                      <a:r>
                        <a:rPr lang="cs-CZ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ads</a:t>
                      </a:r>
                      <a:r>
                        <a:rPr lang="cs-CZ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cs-CZ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Facebook</a:t>
                      </a:r>
                      <a:r>
                        <a:rPr lang="cs-CZ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...)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7704587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</a:t>
                      </a:r>
                      <a:r>
                        <a:rPr lang="cs-CZ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Search</a:t>
                      </a:r>
                      <a:endParaRPr lang="cs-CZ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39641951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b"/>
                      <a:r>
                        <a:rPr lang="cs-CZ" sz="1800" b="0" i="1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</a:t>
                      </a:r>
                      <a:r>
                        <a:rPr lang="cs-CZ" sz="1800" b="0" i="1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Other</a:t>
                      </a:r>
                      <a:endParaRPr lang="cs-CZ" sz="1800" b="0" i="1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800" b="0" i="1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4158514115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b"/>
                      <a:r>
                        <a:rPr lang="cs-CZ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Press</a:t>
                      </a:r>
                      <a:endParaRPr lang="cs-CZ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313822582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b"/>
                      <a:r>
                        <a:rPr lang="cs-CZ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Radio</a:t>
                      </a:r>
                      <a:endParaRPr lang="cs-CZ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33511446"/>
                  </a:ext>
                </a:extLst>
              </a:tr>
              <a:tr h="360000">
                <a:tc>
                  <a:txBody>
                    <a:bodyPr/>
                    <a:lstStyle/>
                    <a:p>
                      <a:pPr algn="l" fontAlgn="b"/>
                      <a:r>
                        <a:rPr lang="cs-CZ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Outdoors</a:t>
                      </a:r>
                      <a:endParaRPr lang="cs-CZ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3%</a:t>
                      </a: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718285903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27E41D91-59FF-4F95-ACB9-C2191606CF91}"/>
              </a:ext>
            </a:extLst>
          </p:cNvPr>
          <p:cNvSpPr/>
          <p:nvPr/>
        </p:nvSpPr>
        <p:spPr>
          <a:xfrm>
            <a:off x="1081548" y="1327061"/>
            <a:ext cx="11110452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cs-CZ" sz="2000" b="1" dirty="0">
                <a:sym typeface="Wingdings" panose="05000000000000000000" pitchFamily="2" charset="2"/>
              </a:rPr>
              <a:t>2.1%</a:t>
            </a:r>
            <a:r>
              <a:rPr lang="cs-CZ" sz="2000" dirty="0">
                <a:sym typeface="Wingdings" panose="05000000000000000000" pitchFamily="2" charset="2"/>
              </a:rPr>
              <a:t> of Czech GDP </a:t>
            </a:r>
            <a:r>
              <a:rPr lang="cs-CZ" sz="2000" dirty="0" err="1">
                <a:sym typeface="Wingdings" panose="05000000000000000000" pitchFamily="2" charset="2"/>
              </a:rPr>
              <a:t>is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accounted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for</a:t>
            </a:r>
            <a:r>
              <a:rPr lang="cs-CZ" sz="2000" dirty="0">
                <a:sym typeface="Wingdings" panose="05000000000000000000" pitchFamily="2" charset="2"/>
              </a:rPr>
              <a:t> by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expenditures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account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dirty="0">
                <a:sym typeface="Wingdings" panose="05000000000000000000" pitchFamily="2" charset="2"/>
              </a:rPr>
              <a:t>(</a:t>
            </a:r>
            <a:r>
              <a:rPr lang="cs-CZ" sz="2000" dirty="0" err="1">
                <a:sym typeface="Wingdings" panose="05000000000000000000" pitchFamily="2" charset="2"/>
              </a:rPr>
              <a:t>similar</a:t>
            </a:r>
            <a:r>
              <a:rPr lang="cs-CZ" sz="2000" dirty="0">
                <a:sym typeface="Wingdings" panose="05000000000000000000" pitchFamily="2" charset="2"/>
              </a:rPr>
              <a:t> in US)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cs-CZ" sz="2000" dirty="0" err="1">
                <a:sym typeface="Wingdings" panose="05000000000000000000" pitchFamily="2" charset="2"/>
              </a:rPr>
              <a:t>Compare</a:t>
            </a:r>
            <a:r>
              <a:rPr lang="cs-CZ" sz="2000" dirty="0">
                <a:sym typeface="Wingdings" panose="05000000000000000000" pitchFamily="2" charset="2"/>
              </a:rPr>
              <a:t> with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cs-CZ" sz="2000" dirty="0">
                <a:sym typeface="Wingdings" panose="05000000000000000000" pitchFamily="2" charset="2"/>
              </a:rPr>
              <a:t>1.4% </a:t>
            </a:r>
            <a:r>
              <a:rPr lang="cs-CZ" sz="2000" dirty="0" err="1">
                <a:sym typeface="Wingdings" panose="05000000000000000000" pitchFamily="2" charset="2"/>
              </a:rPr>
              <a:t>for</a:t>
            </a:r>
            <a:r>
              <a:rPr lang="cs-CZ" sz="2000" dirty="0">
                <a:sym typeface="Wingdings" panose="05000000000000000000" pitchFamily="2" charset="2"/>
              </a:rPr>
              <a:t> defense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cs-CZ" sz="2000" dirty="0">
                <a:sym typeface="Wingdings" panose="05000000000000000000" pitchFamily="2" charset="2"/>
              </a:rPr>
              <a:t>1.9% on R&amp;D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cs-CZ" sz="2000" dirty="0">
                <a:sym typeface="Wingdings" panose="05000000000000000000" pitchFamily="2" charset="2"/>
              </a:rPr>
              <a:t>3.5% on public </a:t>
            </a:r>
            <a:r>
              <a:rPr lang="cs-CZ" sz="2000" dirty="0" err="1">
                <a:sym typeface="Wingdings" panose="05000000000000000000" pitchFamily="2" charset="2"/>
              </a:rPr>
              <a:t>education</a:t>
            </a:r>
            <a:r>
              <a:rPr lang="cs-CZ" sz="2000" dirty="0">
                <a:sym typeface="Wingdings" panose="05000000000000000000" pitchFamily="2" charset="2"/>
              </a:rPr>
              <a:t> (</a:t>
            </a:r>
            <a:r>
              <a:rPr lang="cs-CZ" sz="2000" dirty="0" err="1">
                <a:sym typeface="Wingdings" panose="05000000000000000000" pitchFamily="2" charset="2"/>
              </a:rPr>
              <a:t>elementary</a:t>
            </a:r>
            <a:r>
              <a:rPr lang="cs-CZ" sz="2000" dirty="0">
                <a:sym typeface="Wingdings" panose="05000000000000000000" pitchFamily="2" charset="2"/>
              </a:rPr>
              <a:t>-university)</a:t>
            </a:r>
          </a:p>
        </p:txBody>
      </p:sp>
    </p:spTree>
    <p:extLst>
      <p:ext uri="{BB962C8B-B14F-4D97-AF65-F5344CB8AC3E}">
        <p14:creationId xmlns:p14="http://schemas.microsoft.com/office/powerpoint/2010/main" val="33840697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err="1"/>
              <a:t>Directly</a:t>
            </a:r>
            <a:r>
              <a:rPr lang="cs-CZ"/>
              <a:t> </a:t>
            </a:r>
            <a:r>
              <a:rPr lang="cs-CZ" dirty="0"/>
              <a:t>i</a:t>
            </a:r>
            <a:r>
              <a:rPr lang="cs-CZ"/>
              <a:t>nformative </a:t>
            </a:r>
            <a:r>
              <a:rPr lang="cs-CZ" dirty="0" err="1"/>
              <a:t>advertising</a:t>
            </a:r>
            <a:endParaRPr lang="cs-CZ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CD95A939-1624-4F91-AAED-70355256B9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93735"/>
                <a:ext cx="10515600" cy="4722249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cs-CZ" sz="2000" b="1" dirty="0">
                    <a:sym typeface="Wingdings" panose="05000000000000000000" pitchFamily="2" charset="2"/>
                  </a:rPr>
                  <a:t>Price elasticity of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demand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increasing</a:t>
                </a:r>
                <a:r>
                  <a:rPr lang="cs-CZ" sz="2000" b="1" dirty="0">
                    <a:sym typeface="Wingdings" panose="05000000000000000000" pitchFamily="2" charset="2"/>
                  </a:rPr>
                  <a:t> (in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absolute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value</a:t>
                </a:r>
                <a:r>
                  <a:rPr lang="cs-CZ" sz="2000" b="1" dirty="0">
                    <a:sym typeface="Wingdings" panose="05000000000000000000" pitchFamily="2" charset="2"/>
                  </a:rPr>
                  <a:t>)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with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advertising</a:t>
                </a:r>
                <a:endParaRPr lang="cs-CZ" sz="2000" b="1" dirty="0">
                  <a:sym typeface="Wingdings" panose="05000000000000000000" pitchFamily="2" charset="2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endParaRPr lang="cs-CZ" sz="2000" b="1" dirty="0">
                  <a:sym typeface="Wingdings" panose="05000000000000000000" pitchFamily="2" charset="2"/>
                </a:endParaRPr>
              </a:p>
              <a:p>
                <a:pPr marL="171450" lvl="0" indent="-171450"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cs-CZ" sz="20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𝑞</m:t>
                        </m:r>
                      </m:e>
                      <m:sub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sSub>
                      <m:sSubPr>
                        <m:ctrlP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e>
                      <m:sub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cs-CZ" sz="200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p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∗</m:t>
                            </m:r>
                          </m:sup>
                        </m:sSup>
                        <m:d>
                          <m:dPr>
                            <m:ctrlPr>
                              <a:rPr lang="cs-CZ" sz="200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 marL="171450" indent="-171450"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𝑞</m:t>
                        </m:r>
                      </m:e>
                      <m: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r>
                      <a:rPr lang="cs-CZ" sz="20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sSub>
                      <m:sSub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e>
                      <m: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cs-CZ" sz="200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cs-CZ" sz="200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b="0" i="1" smtClean="0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cs-CZ" sz="2000" b="0" dirty="0">
                  <a:sym typeface="Wingdings" panose="05000000000000000000" pitchFamily="2" charset="2"/>
                </a:endParaRPr>
              </a:p>
              <a:p>
                <a:pPr marL="171450" indent="-171450"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cs-CZ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𝜀</m:t>
                        </m:r>
                      </m:e>
                      <m:sub>
                        <m:sSub>
                          <m:sSubPr>
                            <m:ctrlPr>
                              <a:rPr lang="cs-CZ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𝑞</m:t>
                            </m:r>
                          </m:e>
                          <m:sub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cs-CZ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f>
                      <m:fPr>
                        <m:ctrlPr>
                          <a:rPr lang="cs-CZ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</m:num>
                      <m:den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</m:den>
                    </m:f>
                    <m:f>
                      <m:fPr>
                        <m:ctrlPr>
                          <a:rPr lang="cs-CZ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cs-CZ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cs-CZ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𝑞</m:t>
                            </m:r>
                          </m:e>
                          <m:sub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den>
                    </m:f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0000"/>
                  </a:lnSpc>
                  <a:spcBef>
                    <a:spcPts val="0"/>
                  </a:spcBef>
                  <a:defRPr/>
                </a:pPr>
                <a:r>
                  <a:rPr lang="cs-CZ" sz="2000" dirty="0" err="1">
                    <a:sym typeface="Wingdings" panose="05000000000000000000" pitchFamily="2" charset="2"/>
                  </a:rPr>
                  <a:t>Consider</a:t>
                </a:r>
                <a:r>
                  <a:rPr lang="cs-CZ" sz="2000" dirty="0">
                    <a:sym typeface="Wingdings" panose="05000000000000000000" pitchFamily="2" charset="2"/>
                  </a:rPr>
                  <a:t> a </a:t>
                </a:r>
                <a:r>
                  <a:rPr lang="cs-CZ" sz="2000" dirty="0" err="1">
                    <a:sym typeface="Wingdings" panose="05000000000000000000" pitchFamily="2" charset="2"/>
                  </a:rPr>
                  <a:t>symmetric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situation</a:t>
                </a:r>
                <a:r>
                  <a:rPr lang="cs-CZ" sz="2000" dirty="0">
                    <a:sym typeface="Wingdings" panose="05000000000000000000" pitchFamily="2" charset="2"/>
                  </a:rPr>
                  <a:t> p</a:t>
                </a:r>
                <a:r>
                  <a:rPr lang="cs-CZ" sz="2000" baseline="-25000" dirty="0">
                    <a:sym typeface="Wingdings" panose="05000000000000000000" pitchFamily="2" charset="2"/>
                  </a:rPr>
                  <a:t>1</a:t>
                </a:r>
                <a:r>
                  <a:rPr lang="cs-CZ" sz="2000" dirty="0">
                    <a:sym typeface="Wingdings" panose="05000000000000000000" pitchFamily="2" charset="2"/>
                  </a:rPr>
                  <a:t>=p</a:t>
                </a:r>
                <a:r>
                  <a:rPr lang="cs-CZ" sz="2000" baseline="-25000" dirty="0">
                    <a:sym typeface="Wingdings" panose="05000000000000000000" pitchFamily="2" charset="2"/>
                  </a:rPr>
                  <a:t>2</a:t>
                </a:r>
                <a:r>
                  <a:rPr lang="cs-CZ" sz="2000" dirty="0">
                    <a:sym typeface="Wingdings" panose="05000000000000000000" pitchFamily="2" charset="2"/>
                  </a:rPr>
                  <a:t>=p and s</a:t>
                </a:r>
                <a:r>
                  <a:rPr lang="cs-CZ" sz="2000" baseline="-25000" dirty="0">
                    <a:sym typeface="Wingdings" panose="05000000000000000000" pitchFamily="2" charset="2"/>
                  </a:rPr>
                  <a:t>1</a:t>
                </a:r>
                <a:r>
                  <a:rPr lang="cs-CZ" sz="2000" dirty="0">
                    <a:sym typeface="Wingdings" panose="05000000000000000000" pitchFamily="2" charset="2"/>
                  </a:rPr>
                  <a:t>=s</a:t>
                </a:r>
                <a:r>
                  <a:rPr lang="cs-CZ" sz="2000" baseline="-25000" dirty="0">
                    <a:sym typeface="Wingdings" panose="05000000000000000000" pitchFamily="2" charset="2"/>
                  </a:rPr>
                  <a:t>2</a:t>
                </a:r>
                <a:r>
                  <a:rPr lang="cs-CZ" sz="2000" dirty="0">
                    <a:sym typeface="Wingdings" panose="05000000000000000000" pitchFamily="2" charset="2"/>
                  </a:rPr>
                  <a:t>=s</a:t>
                </a:r>
              </a:p>
              <a:p>
                <a:pPr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cs-CZ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𝜀</m:t>
                        </m:r>
                      </m:e>
                      <m:sub>
                        <m:sSub>
                          <m:sSubPr>
                            <m:ctrlPr>
                              <a:rPr lang="cs-CZ" sz="20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𝑞</m:t>
                            </m:r>
                          </m:e>
                          <m:sub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,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sub>
                    </m:sSub>
                    <m:r>
                      <a:rPr lang="cs-CZ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f>
                      <m:fPr>
                        <m:ctrlP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num>
                      <m:den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</m:den>
                    </m:f>
                    <m:f>
                      <m:fPr>
                        <m:ctrlP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𝑝</m:t>
                        </m:r>
                      </m:num>
                      <m:den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1−</m:t>
                        </m:r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box>
                          <m:boxPr>
                            <m:ctrlP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boxPr>
                          <m:e>
                            <m:argPr>
                              <m:argSz m:val="-1"/>
                            </m:argPr>
                            <m:f>
                              <m:fPr>
                                <m:ctrlPr>
                                  <a:rPr lang="cs-CZ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den>
                            </m:f>
                          </m:e>
                        </m:box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den>
                    </m:f>
                    <m:r>
                      <a:rPr lang="cs-CZ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f>
                      <m:fPr>
                        <m:ctrlP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𝑠𝑝</m:t>
                        </m:r>
                      </m:num>
                      <m:den>
                        <m:d>
                          <m:dPr>
                            <m:ctrlP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2−</m:t>
                            </m:r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</m:d>
                        <m:r>
                          <a:rPr lang="cs-CZ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</m:den>
                    </m:f>
                  </m:oMath>
                </a14:m>
                <a:endParaRPr lang="cs-CZ" sz="2000" b="0" dirty="0">
                  <a:ea typeface="Cambria Math" panose="02040503050406030204" pitchFamily="18" charset="0"/>
                  <a:sym typeface="Wingdings" panose="05000000000000000000" pitchFamily="2" charset="2"/>
                </a:endParaRPr>
              </a:p>
              <a:p>
                <a:pPr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f>
                      <m:fPr>
                        <m:ctrlPr>
                          <a:rPr lang="cs-CZ" sz="20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𝜕</m:t>
                        </m:r>
                        <m:r>
                          <a:rPr lang="cs-CZ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sym typeface="Wingdings" panose="05000000000000000000" pitchFamily="2" charset="2"/>
                          </a:rPr>
                          <m:t>𝜀</m:t>
                        </m:r>
                      </m:num>
                      <m:den>
                        <m:r>
                          <a:rPr lang="cs-CZ" sz="20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𝜕</m:t>
                        </m:r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den>
                    </m:f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f>
                      <m:fPr>
                        <m:ctrlP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num>
                      <m:den>
                        <m:sSup>
                          <m:sSupPr>
                            <m:ctrlP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(2−</m:t>
                            </m:r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)</m:t>
                            </m:r>
                          </m:e>
                          <m:sup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&gt;0</m:t>
                    </m:r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endParaRPr lang="cs-CZ" sz="2000" dirty="0">
                  <a:sym typeface="Wingdings" panose="05000000000000000000" pitchFamily="2" charset="2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cs-CZ" sz="2000" dirty="0">
                    <a:sym typeface="Wingdings" panose="05000000000000000000" pitchFamily="2" charset="2"/>
                  </a:rPr>
                  <a:t> </a:t>
                </a:r>
                <a:r>
                  <a:rPr lang="cs-CZ" sz="2000" dirty="0" err="1">
                    <a:sym typeface="Wingdings" panose="05000000000000000000" pitchFamily="2" charset="2"/>
                  </a:rPr>
                  <a:t>Advertising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reduces</a:t>
                </a:r>
                <a:r>
                  <a:rPr lang="cs-CZ" sz="2000" dirty="0">
                    <a:sym typeface="Wingdings" panose="05000000000000000000" pitchFamily="2" charset="2"/>
                  </a:rPr>
                  <a:t> market </a:t>
                </a:r>
                <a:r>
                  <a:rPr lang="cs-CZ" sz="2000" dirty="0" err="1">
                    <a:sym typeface="Wingdings" panose="05000000000000000000" pitchFamily="2" charset="2"/>
                  </a:rPr>
                  <a:t>power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of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each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firm</a:t>
                </a:r>
                <a:r>
                  <a:rPr lang="cs-CZ" sz="2000" dirty="0">
                    <a:sym typeface="Wingdings" panose="05000000000000000000" pitchFamily="2" charset="2"/>
                  </a:rPr>
                  <a:t> by </a:t>
                </a:r>
                <a:r>
                  <a:rPr lang="cs-CZ" sz="2000" dirty="0" err="1">
                    <a:sym typeface="Wingdings" panose="05000000000000000000" pitchFamily="2" charset="2"/>
                  </a:rPr>
                  <a:t>incresing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the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share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of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firms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for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which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firms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have</a:t>
                </a:r>
                <a:r>
                  <a:rPr lang="cs-CZ" sz="2000" dirty="0">
                    <a:sym typeface="Wingdings" panose="05000000000000000000" pitchFamily="2" charset="2"/>
                  </a:rPr>
                  <a:t> to </a:t>
                </a:r>
                <a:r>
                  <a:rPr lang="cs-CZ" sz="2000" dirty="0" err="1">
                    <a:sym typeface="Wingdings" panose="05000000000000000000" pitchFamily="2" charset="2"/>
                  </a:rPr>
                  <a:t>compete</a:t>
                </a:r>
                <a:endParaRPr lang="cs-CZ" sz="2000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CD95A939-1624-4F91-AAED-70355256B9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93735"/>
                <a:ext cx="10515600" cy="4722249"/>
              </a:xfrm>
              <a:blipFill>
                <a:blip r:embed="rId3"/>
                <a:stretch>
                  <a:fillRect l="-638" t="-6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94751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err="1"/>
              <a:t>Directly</a:t>
            </a:r>
            <a:r>
              <a:rPr lang="cs-CZ"/>
              <a:t> </a:t>
            </a:r>
            <a:r>
              <a:rPr lang="cs-CZ" dirty="0"/>
              <a:t>i</a:t>
            </a:r>
            <a:r>
              <a:rPr lang="cs-CZ"/>
              <a:t>nformative </a:t>
            </a:r>
            <a:r>
              <a:rPr lang="cs-CZ" dirty="0" err="1"/>
              <a:t>advertising</a:t>
            </a:r>
            <a:endParaRPr lang="cs-CZ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CD95A939-1624-4F91-AAED-70355256B9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84210"/>
                <a:ext cx="10515600" cy="4722249"/>
              </a:xfrm>
            </p:spPr>
            <p:txBody>
              <a:bodyPr>
                <a:noAutofit/>
              </a:bodyPr>
              <a:lstStyle/>
              <a:p>
                <a:pPr marL="0" lv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cs-CZ" sz="2000" b="1" dirty="0">
                    <a:sym typeface="Wingdings" panose="05000000000000000000" pitchFamily="2" charset="2"/>
                  </a:rPr>
                  <a:t>Price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is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higher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than</a:t>
                </a:r>
                <a:r>
                  <a:rPr lang="cs-CZ" sz="2000" b="1" dirty="0">
                    <a:sym typeface="Wingdings" panose="05000000000000000000" pitchFamily="2" charset="2"/>
                  </a:rPr>
                  <a:t> with full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information</a:t>
                </a:r>
                <a:endParaRPr lang="cs-CZ" sz="2000" b="1" dirty="0">
                  <a:sym typeface="Wingdings" panose="05000000000000000000" pitchFamily="2" charset="2"/>
                </a:endParaRPr>
              </a:p>
              <a:p>
                <a:pPr marL="0" lv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endParaRPr lang="cs-CZ" sz="2000" b="1" dirty="0">
                  <a:sym typeface="Wingdings" panose="05000000000000000000" pitchFamily="2" charset="2"/>
                </a:endParaRPr>
              </a:p>
              <a:p>
                <a:pPr marL="171450" lvl="0" indent="-171450"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𝑞</m:t>
                        </m:r>
                      </m:e>
                      <m: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r>
                      <a:rPr lang="cs-CZ" sz="20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sSub>
                      <m:sSub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e>
                      <m: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𝑥</m:t>
                            </m:r>
                          </m:e>
                          <m:sup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∗</m:t>
                            </m:r>
                          </m:sup>
                        </m:sSup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e>
                    </m:d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 marL="171450" lvl="0" indent="-171450"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𝑞</m:t>
                        </m:r>
                      </m:e>
                      <m: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r>
                      <a:rPr lang="cs-CZ" sz="20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sSub>
                      <m:sSub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e>
                      <m: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cs-CZ" sz="20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 </m:t>
                    </m:r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 marL="171450" lvl="0" indent="-171450"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cs-CZ" sz="2000" b="0" i="0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max</m:t>
                        </m:r>
                      </m:fName>
                      <m:e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𝜋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e>
                    </m:func>
                    <m:r>
                      <a:rPr lang="cs-CZ" sz="20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d>
                      <m:d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</m:t>
                        </m:r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𝑐</m:t>
                        </m:r>
                      </m:e>
                    </m:d>
                    <m:sSub>
                      <m:sSub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e>
                      <m: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𝑎</m:t>
                    </m:r>
                    <m:f>
                      <m:fPr>
                        <m:ctrlP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</m:e>
                          <m:sup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den>
                    </m:f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 marL="171450" indent="-171450"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f>
                      <m:fPr>
                        <m:ctrlPr>
                          <a:rPr lang="cs-CZ" sz="20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𝜕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𝜋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cs-CZ" sz="200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𝜕</m:t>
                        </m:r>
                        <m:sSub>
                          <m:sSubPr>
                            <m:ctrlPr>
                              <a:rPr lang="cs-CZ" sz="200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cs-CZ" sz="20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sSub>
                      <m:sSub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e>
                      <m: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f>
                          <m:f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fPr>
                          <m:num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𝑡</m:t>
                            </m:r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−2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+</m:t>
                            </m:r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𝑐</m:t>
                            </m:r>
                          </m:num>
                          <m:den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𝑡</m:t>
                            </m:r>
                          </m:den>
                        </m:f>
                      </m:e>
                    </m:d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</m:t>
                    </m:r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e>
                      <m:sup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∗</m:t>
                        </m:r>
                      </m:sup>
                    </m:sSup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f>
                      <m:f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𝑐</m:t>
                        </m:r>
                      </m:num>
                      <m:den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den>
                    </m:f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+</m:t>
                    </m:r>
                    <m:f>
                      <m:f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  <m:d>
                          <m:dPr>
                            <m:ctrlPr>
                              <a:rPr lang="cs-CZ" sz="200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</m:num>
                      <m:den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</m:den>
                    </m:f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&gt;</m:t>
                    </m:r>
                    <m:f>
                      <m:f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𝑡</m:t>
                        </m:r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𝑐</m:t>
                        </m:r>
                      </m:num>
                      <m:den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den>
                    </m:f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0000"/>
                  </a:lnSpc>
                  <a:spcBef>
                    <a:spcPts val="0"/>
                  </a:spcBef>
                  <a:defRPr/>
                </a:pPr>
                <a:endParaRPr lang="cs-CZ" sz="2000" dirty="0">
                  <a:sym typeface="Wingdings" panose="05000000000000000000" pitchFamily="2" charset="2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cs-CZ" sz="2000" dirty="0">
                    <a:sym typeface="Wingdings" panose="05000000000000000000" pitchFamily="2" charset="2"/>
                  </a:rPr>
                  <a:t> </a:t>
                </a:r>
                <a:r>
                  <a:rPr lang="cs-CZ" sz="2000" dirty="0" err="1">
                    <a:sym typeface="Wingdings" panose="05000000000000000000" pitchFamily="2" charset="2"/>
                  </a:rPr>
                  <a:t>Advertising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reduces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price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towards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the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perfectly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informed</a:t>
                </a:r>
                <a:r>
                  <a:rPr lang="cs-CZ" sz="2000" dirty="0">
                    <a:sym typeface="Wingdings" panose="05000000000000000000" pitchFamily="2" charset="2"/>
                  </a:rPr>
                  <a:t> level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endParaRPr lang="cs-CZ" sz="2000" dirty="0">
                  <a:sym typeface="Wingdings" panose="05000000000000000000" pitchFamily="2" charset="2"/>
                </a:endParaRPr>
              </a:p>
              <a:p>
                <a:pPr marL="457200" lvl="1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endParaRPr lang="cs-CZ" sz="2000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CD95A939-1624-4F91-AAED-70355256B9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84210"/>
                <a:ext cx="10515600" cy="4722249"/>
              </a:xfrm>
              <a:blipFill>
                <a:blip r:embed="rId3"/>
                <a:stretch>
                  <a:fillRect l="-638" t="-6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90253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Directly</a:t>
            </a:r>
            <a:r>
              <a:rPr lang="cs-CZ" dirty="0"/>
              <a:t> </a:t>
            </a:r>
            <a:r>
              <a:rPr lang="cs-CZ" dirty="0" err="1"/>
              <a:t>Informative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endParaRPr lang="cs-CZ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CD95A939-1624-4F91-AAED-70355256B9C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84210"/>
                <a:ext cx="10515600" cy="4722249"/>
              </a:xfrm>
            </p:spPr>
            <p:txBody>
              <a:bodyPr>
                <a:noAutofit/>
              </a:bodyPr>
              <a:lstStyle/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cs-CZ" sz="2000" b="1" dirty="0">
                    <a:sym typeface="Wingdings" panose="05000000000000000000" pitchFamily="2" charset="2"/>
                  </a:rPr>
                  <a:t>Marginal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cost</a:t>
                </a:r>
                <a:r>
                  <a:rPr lang="cs-CZ" sz="2000" b="1" dirty="0">
                    <a:sym typeface="Wingdings" panose="05000000000000000000" pitchFamily="2" charset="2"/>
                  </a:rPr>
                  <a:t> of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advertising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equals</a:t>
                </a:r>
                <a:r>
                  <a:rPr lang="cs-CZ" sz="2000" b="1" dirty="0">
                    <a:sym typeface="Wingdings" panose="05000000000000000000" pitchFamily="2" charset="2"/>
                  </a:rPr>
                  <a:t> profit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margin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times</a:t>
                </a:r>
                <a:r>
                  <a:rPr lang="cs-CZ" sz="2000" b="1" dirty="0">
                    <a:sym typeface="Wingdings" panose="05000000000000000000" pitchFamily="2" charset="2"/>
                  </a:rPr>
                  <a:t> probability the extra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consumer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informed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about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firm</a:t>
                </a:r>
                <a:r>
                  <a:rPr lang="cs-CZ" sz="2000" b="1" dirty="0">
                    <a:sym typeface="Wingdings" panose="05000000000000000000" pitchFamily="2" charset="2"/>
                  </a:rPr>
                  <a:t> 1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actually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buys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from</a:t>
                </a:r>
                <a:r>
                  <a:rPr lang="cs-CZ" sz="2000" b="1" dirty="0">
                    <a:sym typeface="Wingdings" panose="05000000000000000000" pitchFamily="2" charset="2"/>
                  </a:rPr>
                  <a:t> </a:t>
                </a:r>
                <a:r>
                  <a:rPr lang="cs-CZ" sz="2000" b="1" dirty="0" err="1">
                    <a:sym typeface="Wingdings" panose="05000000000000000000" pitchFamily="2" charset="2"/>
                  </a:rPr>
                  <a:t>firm</a:t>
                </a:r>
                <a:r>
                  <a:rPr lang="cs-CZ" sz="2000" b="1" dirty="0">
                    <a:sym typeface="Wingdings" panose="05000000000000000000" pitchFamily="2" charset="2"/>
                  </a:rPr>
                  <a:t> 1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endParaRPr lang="cs-CZ" sz="2000" b="1" dirty="0">
                  <a:sym typeface="Wingdings" panose="05000000000000000000" pitchFamily="2" charset="2"/>
                </a:endParaRPr>
              </a:p>
              <a:p>
                <a:pPr marL="171450" indent="-171450"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f>
                      <m:f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𝜕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𝜋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sub>
                            </m:sSub>
                          </m:e>
                        </m:d>
                      </m:num>
                      <m:den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𝜕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cs-CZ" sz="20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d>
                      <m:d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</m:t>
                        </m:r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𝑐</m:t>
                        </m:r>
                      </m:e>
                    </m:d>
                    <m:d>
                      <m:dPr>
                        <m:begChr m:val="["/>
                        <m:endChr m:val="]"/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−</m:t>
                    </m:r>
                    <m:r>
                      <a:rPr lang="cs-CZ" sz="2000" b="0" i="1" smtClean="0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𝑎</m:t>
                    </m:r>
                    <m:sSub>
                      <m:sSubPr>
                        <m:ctrlP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bPr>
                      <m:e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𝑠</m:t>
                        </m:r>
                      </m:e>
                      <m:sub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1</m:t>
                        </m:r>
                      </m:sub>
                    </m:sSub>
                    <m:r>
                      <a:rPr lang="cs-CZ" sz="20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=0</m:t>
                    </m:r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>
                  <a:lnSpc>
                    <a:spcPct val="100000"/>
                  </a:lnSpc>
                  <a:spcBef>
                    <a:spcPts val="0"/>
                  </a:spcBef>
                  <a:defRPr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sSupPr>
                      <m:e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𝑎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b="0" i="1" smtClean="0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</m:e>
                      <m:sup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∗</m:t>
                        </m:r>
                      </m:sup>
                    </m:sSup>
                    <m:r>
                      <a:rPr lang="cs-CZ" sz="2000" i="1">
                        <a:latin typeface="Cambria Math" panose="02040503050406030204" pitchFamily="18" charset="0"/>
                        <a:sym typeface="Wingdings" panose="05000000000000000000" pitchFamily="2" charset="2"/>
                      </a:rPr>
                      <m:t>=</m:t>
                    </m:r>
                    <m:d>
                      <m:dPr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𝑝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</m:t>
                            </m:r>
                          </m:sub>
                        </m:sSub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−</m:t>
                        </m:r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𝑐</m:t>
                        </m:r>
                      </m:e>
                    </m:d>
                  </m:oMath>
                </a14:m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dPr>
                      <m:e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</m:sub>
                            </m:sSub>
                          </m:e>
                        </m:d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+</m:t>
                        </m:r>
                        <m:sSub>
                          <m:sSub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bPr>
                          <m:e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𝑠</m:t>
                            </m:r>
                          </m:e>
                          <m:sub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b>
                        </m:sSub>
                        <m:d>
                          <m:d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2</m:t>
                                    </m:r>
                                  </m:sub>
                                </m:s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−</m:t>
                                </m:r>
                                <m:sSub>
                                  <m:sSubPr>
                                    <m:ctrlP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</m:ctrlPr>
                                  </m:sSubPr>
                                  <m:e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𝑝</m:t>
                                    </m:r>
                                  </m:e>
                                  <m:sub>
                                    <m:r>
                                      <a:rPr lang="cs-CZ" sz="2000" i="1">
                                        <a:latin typeface="Cambria Math" panose="02040503050406030204" pitchFamily="18" charset="0"/>
                                        <a:sym typeface="Wingdings" panose="05000000000000000000" pitchFamily="2" charset="2"/>
                                      </a:rPr>
                                      <m:t>1</m:t>
                                    </m:r>
                                  </m:sub>
                                </m:sSub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+</m:t>
                                </m:r>
                                <m:r>
                                  <a:rPr lang="cs-CZ" sz="2000" b="0" i="1" smtClean="0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𝑡</m:t>
                                </m:r>
                              </m:num>
                              <m:den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2</m:t>
                                </m:r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d>
                  </m:oMath>
                </a14:m>
                <a:endParaRPr lang="cs-CZ" sz="2000" i="1" dirty="0">
                  <a:latin typeface="Cambria Math" panose="02040503050406030204" pitchFamily="18" charset="0"/>
                  <a:sym typeface="Wingdings" panose="05000000000000000000" pitchFamily="2" charset="2"/>
                </a:endParaRPr>
              </a:p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endParaRPr lang="cs-CZ" sz="2000" dirty="0"/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CD95A939-1624-4F91-AAED-70355256B9C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84210"/>
                <a:ext cx="10515600" cy="4722249"/>
              </a:xfrm>
              <a:blipFill>
                <a:blip r:embed="rId3"/>
                <a:stretch>
                  <a:fillRect l="-638" t="-6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44361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Directly</a:t>
            </a:r>
            <a:r>
              <a:rPr lang="cs-CZ" dirty="0"/>
              <a:t> </a:t>
            </a:r>
            <a:r>
              <a:rPr lang="cs-CZ" dirty="0" err="1"/>
              <a:t>Informative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endParaRPr lang="cs-C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D95A939-1624-4F91-AAED-70355256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1353800" cy="4722249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b="1" dirty="0" err="1">
                <a:sym typeface="Wingdings" panose="05000000000000000000" pitchFamily="2" charset="2"/>
              </a:rPr>
              <a:t>Symmetric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b="1" dirty="0" err="1">
                <a:sym typeface="Wingdings" panose="05000000000000000000" pitchFamily="2" charset="2"/>
              </a:rPr>
              <a:t>Nash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b="1" dirty="0" err="1">
                <a:sym typeface="Wingdings" panose="05000000000000000000" pitchFamily="2" charset="2"/>
              </a:rPr>
              <a:t>equilibrium</a:t>
            </a:r>
            <a:endParaRPr lang="cs-CZ" sz="2000" b="1" dirty="0">
              <a:sym typeface="Wingdings" panose="05000000000000000000" pitchFamily="2" charset="2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cs-CZ" sz="2000" b="1" dirty="0">
              <a:sym typeface="Wingdings" panose="05000000000000000000" pitchFamily="2" charset="2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p</a:t>
            </a:r>
            <a:r>
              <a:rPr lang="en-US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</a:t>
            </a:r>
            <a:r>
              <a:rPr lang="en-US" sz="2000" dirty="0">
                <a:sym typeface="Wingdings" panose="05000000000000000000" pitchFamily="2" charset="2"/>
              </a:rPr>
              <a:t> = </a:t>
            </a:r>
            <a:r>
              <a:rPr lang="cs-CZ" sz="2000" dirty="0">
                <a:sym typeface="Wingdings" panose="05000000000000000000" pitchFamily="2" charset="2"/>
              </a:rPr>
              <a:t>p</a:t>
            </a:r>
            <a:r>
              <a:rPr lang="en-US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* = c + (2at)</a:t>
            </a:r>
            <a:r>
              <a:rPr lang="cs-CZ" sz="2000" baseline="30000" dirty="0">
                <a:sym typeface="Wingdings" panose="05000000000000000000" pitchFamily="2" charset="2"/>
              </a:rPr>
              <a:t>1/2</a:t>
            </a:r>
            <a:endParaRPr lang="cs-CZ" sz="2000" dirty="0">
              <a:sym typeface="Wingdings" panose="05000000000000000000" pitchFamily="2" charset="2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1800" dirty="0">
                <a:sym typeface="Wingdings" panose="05000000000000000000" pitchFamily="2" charset="2"/>
              </a:rPr>
              <a:t>         </a:t>
            </a:r>
            <a:r>
              <a:rPr lang="en-US" sz="1800" dirty="0">
                <a:sym typeface="Wingdings" panose="05000000000000000000" pitchFamily="2" charset="2"/>
              </a:rPr>
              <a:t> </a:t>
            </a:r>
            <a:r>
              <a:rPr lang="cs-CZ" sz="1800" dirty="0" err="1">
                <a:sym typeface="Wingdings" panose="05000000000000000000" pitchFamily="2" charset="2"/>
              </a:rPr>
              <a:t>If</a:t>
            </a:r>
            <a:r>
              <a:rPr lang="cs-CZ" sz="1800" dirty="0">
                <a:sym typeface="Wingdings" panose="05000000000000000000" pitchFamily="2" charset="2"/>
              </a:rPr>
              <a:t> s=1 </a:t>
            </a:r>
            <a:r>
              <a:rPr lang="cs-CZ" sz="1800" dirty="0" err="1">
                <a:sym typeface="Wingdings" panose="05000000000000000000" pitchFamily="2" charset="2"/>
              </a:rPr>
              <a:t>then</a:t>
            </a:r>
            <a:r>
              <a:rPr lang="cs-CZ" sz="1800" dirty="0">
                <a:sym typeface="Wingdings" panose="05000000000000000000" pitchFamily="2" charset="2"/>
              </a:rPr>
              <a:t> p* = t + c as with full </a:t>
            </a:r>
            <a:r>
              <a:rPr lang="cs-CZ" sz="1800" dirty="0" err="1">
                <a:sym typeface="Wingdings" panose="05000000000000000000" pitchFamily="2" charset="2"/>
              </a:rPr>
              <a:t>information</a:t>
            </a:r>
            <a:endParaRPr lang="cs-CZ" sz="1800" dirty="0">
              <a:sym typeface="Wingdings" panose="05000000000000000000" pitchFamily="2" charset="2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1800" dirty="0">
                <a:sym typeface="Wingdings" panose="05000000000000000000" pitchFamily="2" charset="2"/>
              </a:rPr>
              <a:t>          </a:t>
            </a:r>
            <a:r>
              <a:rPr lang="cs-CZ" sz="1800" dirty="0" err="1">
                <a:sym typeface="Wingdings" panose="05000000000000000000" pitchFamily="2" charset="2"/>
              </a:rPr>
              <a:t>Price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increases</a:t>
            </a:r>
            <a:r>
              <a:rPr lang="cs-CZ" sz="1800" dirty="0">
                <a:sym typeface="Wingdings" panose="05000000000000000000" pitchFamily="2" charset="2"/>
              </a:rPr>
              <a:t> with </a:t>
            </a:r>
            <a:r>
              <a:rPr lang="cs-CZ" sz="1800" dirty="0" err="1">
                <a:sym typeface="Wingdings" panose="05000000000000000000" pitchFamily="2" charset="2"/>
              </a:rPr>
              <a:t>differentiation</a:t>
            </a:r>
            <a:r>
              <a:rPr lang="cs-CZ" sz="1800" dirty="0">
                <a:sym typeface="Wingdings" panose="05000000000000000000" pitchFamily="2" charset="2"/>
              </a:rPr>
              <a:t> t and </a:t>
            </a:r>
            <a:r>
              <a:rPr lang="cs-CZ" sz="1800" dirty="0" err="1">
                <a:sym typeface="Wingdings" panose="05000000000000000000" pitchFamily="2" charset="2"/>
              </a:rPr>
              <a:t>advertising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costs</a:t>
            </a:r>
            <a:r>
              <a:rPr lang="cs-CZ" sz="1800" dirty="0">
                <a:sym typeface="Wingdings" panose="05000000000000000000" pitchFamily="2" charset="2"/>
              </a:rPr>
              <a:t> 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>
                <a:sym typeface="Wingdings" panose="05000000000000000000" pitchFamily="2" charset="2"/>
              </a:rPr>
              <a:t>s</a:t>
            </a:r>
            <a:r>
              <a:rPr lang="cs-CZ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 = s</a:t>
            </a:r>
            <a:r>
              <a:rPr lang="cs-CZ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* = 2 / (1 + (2a/t)</a:t>
            </a:r>
            <a:r>
              <a:rPr lang="cs-CZ" sz="2000" baseline="30000" dirty="0">
                <a:sym typeface="Wingdings" panose="05000000000000000000" pitchFamily="2" charset="2"/>
              </a:rPr>
              <a:t>1/2</a:t>
            </a:r>
            <a:r>
              <a:rPr lang="cs-CZ" sz="2000" dirty="0">
                <a:sym typeface="Wingdings" panose="05000000000000000000" pitchFamily="2" charset="2"/>
              </a:rPr>
              <a:t>)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1800" dirty="0">
                <a:sym typeface="Wingdings" panose="05000000000000000000" pitchFamily="2" charset="2"/>
              </a:rPr>
              <a:t>   </a:t>
            </a:r>
            <a:r>
              <a:rPr lang="cs-CZ" sz="1800" dirty="0" err="1">
                <a:sym typeface="Wingdings" panose="05000000000000000000" pitchFamily="2" charset="2"/>
              </a:rPr>
              <a:t>Investment</a:t>
            </a:r>
            <a:r>
              <a:rPr lang="cs-CZ" sz="1800" dirty="0">
                <a:sym typeface="Wingdings" panose="05000000000000000000" pitchFamily="2" charset="2"/>
              </a:rPr>
              <a:t> in </a:t>
            </a:r>
            <a:r>
              <a:rPr lang="cs-CZ" sz="1800" dirty="0" err="1">
                <a:sym typeface="Wingdings" panose="05000000000000000000" pitchFamily="2" charset="2"/>
              </a:rPr>
              <a:t>advertising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increases</a:t>
            </a:r>
            <a:r>
              <a:rPr lang="cs-CZ" sz="1800" dirty="0">
                <a:sym typeface="Wingdings" panose="05000000000000000000" pitchFamily="2" charset="2"/>
              </a:rPr>
              <a:t> with </a:t>
            </a:r>
            <a:r>
              <a:rPr lang="cs-CZ" sz="1800" dirty="0" err="1">
                <a:sym typeface="Wingdings" panose="05000000000000000000" pitchFamily="2" charset="2"/>
              </a:rPr>
              <a:t>differentiation</a:t>
            </a:r>
            <a:r>
              <a:rPr lang="cs-CZ" sz="1800" dirty="0">
                <a:sym typeface="Wingdings" panose="05000000000000000000" pitchFamily="2" charset="2"/>
              </a:rPr>
              <a:t> t and </a:t>
            </a:r>
            <a:r>
              <a:rPr lang="cs-CZ" sz="1800" dirty="0" err="1">
                <a:sym typeface="Wingdings" panose="05000000000000000000" pitchFamily="2" charset="2"/>
              </a:rPr>
              <a:t>decreases</a:t>
            </a:r>
            <a:r>
              <a:rPr lang="cs-CZ" sz="1800" dirty="0">
                <a:sym typeface="Wingdings" panose="05000000000000000000" pitchFamily="2" charset="2"/>
              </a:rPr>
              <a:t> with </a:t>
            </a:r>
            <a:r>
              <a:rPr lang="cs-CZ" sz="1800" dirty="0" err="1">
                <a:sym typeface="Wingdings" panose="05000000000000000000" pitchFamily="2" charset="2"/>
              </a:rPr>
              <a:t>advertising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costs</a:t>
            </a:r>
            <a:r>
              <a:rPr lang="cs-CZ" sz="1800" dirty="0">
                <a:sym typeface="Wingdings" panose="05000000000000000000" pitchFamily="2" charset="2"/>
              </a:rPr>
              <a:t> a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el-GR" sz="2000" dirty="0">
                <a:sym typeface="Wingdings" panose="05000000000000000000" pitchFamily="2" charset="2"/>
              </a:rPr>
              <a:t>π</a:t>
            </a:r>
            <a:r>
              <a:rPr lang="en-US" sz="2000" baseline="-25000" dirty="0">
                <a:sym typeface="Wingdings" panose="05000000000000000000" pitchFamily="2" charset="2"/>
              </a:rPr>
              <a:t>1</a:t>
            </a:r>
            <a:r>
              <a:rPr lang="cs-CZ" sz="2000" dirty="0">
                <a:sym typeface="Wingdings" panose="05000000000000000000" pitchFamily="2" charset="2"/>
              </a:rPr>
              <a:t>*</a:t>
            </a:r>
            <a:r>
              <a:rPr lang="en-US" sz="2000" dirty="0">
                <a:sym typeface="Wingdings" panose="05000000000000000000" pitchFamily="2" charset="2"/>
              </a:rPr>
              <a:t> = </a:t>
            </a:r>
            <a:r>
              <a:rPr lang="el-GR" sz="2000" dirty="0">
                <a:sym typeface="Wingdings" panose="05000000000000000000" pitchFamily="2" charset="2"/>
              </a:rPr>
              <a:t>π</a:t>
            </a:r>
            <a:r>
              <a:rPr lang="en-US" sz="2000" baseline="-25000" dirty="0">
                <a:sym typeface="Wingdings" panose="05000000000000000000" pitchFamily="2" charset="2"/>
              </a:rPr>
              <a:t>2</a:t>
            </a:r>
            <a:r>
              <a:rPr lang="cs-CZ" sz="2000" dirty="0">
                <a:sym typeface="Wingdings" panose="05000000000000000000" pitchFamily="2" charset="2"/>
              </a:rPr>
              <a:t>* = 2a / (1 + (2a/t)</a:t>
            </a:r>
            <a:r>
              <a:rPr lang="cs-CZ" sz="2000" baseline="30000" dirty="0">
                <a:sym typeface="Wingdings" panose="05000000000000000000" pitchFamily="2" charset="2"/>
              </a:rPr>
              <a:t>1/2</a:t>
            </a:r>
            <a:r>
              <a:rPr lang="cs-CZ" sz="2000" dirty="0">
                <a:sym typeface="Wingdings" panose="05000000000000000000" pitchFamily="2" charset="2"/>
              </a:rPr>
              <a:t>)</a:t>
            </a:r>
            <a:r>
              <a:rPr lang="cs-CZ" sz="2000" baseline="30000" dirty="0">
                <a:sym typeface="Wingdings" panose="05000000000000000000" pitchFamily="2" charset="2"/>
              </a:rPr>
              <a:t>2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1800" dirty="0">
                <a:sym typeface="Wingdings" panose="05000000000000000000" pitchFamily="2" charset="2"/>
              </a:rPr>
              <a:t>   </a:t>
            </a:r>
            <a:r>
              <a:rPr lang="cs-CZ" sz="1800" dirty="0" err="1">
                <a:sym typeface="Wingdings" panose="05000000000000000000" pitchFamily="2" charset="2"/>
              </a:rPr>
              <a:t>Profits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increase</a:t>
            </a:r>
            <a:r>
              <a:rPr lang="cs-CZ" sz="1800" dirty="0">
                <a:sym typeface="Wingdings" panose="05000000000000000000" pitchFamily="2" charset="2"/>
              </a:rPr>
              <a:t> with </a:t>
            </a:r>
            <a:r>
              <a:rPr lang="cs-CZ" sz="1800" dirty="0" err="1">
                <a:sym typeface="Wingdings" panose="05000000000000000000" pitchFamily="2" charset="2"/>
              </a:rPr>
              <a:t>differentiation</a:t>
            </a:r>
            <a:r>
              <a:rPr lang="cs-CZ" sz="1800" dirty="0">
                <a:sym typeface="Wingdings" panose="05000000000000000000" pitchFamily="2" charset="2"/>
              </a:rPr>
              <a:t> t and </a:t>
            </a:r>
            <a:r>
              <a:rPr lang="cs-CZ" sz="1800" i="1" dirty="0">
                <a:sym typeface="Wingdings" panose="05000000000000000000" pitchFamily="2" charset="2"/>
              </a:rPr>
              <a:t>with </a:t>
            </a:r>
            <a:r>
              <a:rPr lang="cs-CZ" sz="1800" i="1" dirty="0" err="1">
                <a:sym typeface="Wingdings" panose="05000000000000000000" pitchFamily="2" charset="2"/>
              </a:rPr>
              <a:t>advertising</a:t>
            </a:r>
            <a:r>
              <a:rPr lang="cs-CZ" sz="1800" i="1" dirty="0">
                <a:sym typeface="Wingdings" panose="05000000000000000000" pitchFamily="2" charset="2"/>
              </a:rPr>
              <a:t> </a:t>
            </a:r>
            <a:r>
              <a:rPr lang="cs-CZ" sz="1800" i="1" dirty="0" err="1">
                <a:sym typeface="Wingdings" panose="05000000000000000000" pitchFamily="2" charset="2"/>
              </a:rPr>
              <a:t>costs</a:t>
            </a:r>
            <a:r>
              <a:rPr lang="cs-CZ" sz="1800" i="1" dirty="0">
                <a:sym typeface="Wingdings" panose="05000000000000000000" pitchFamily="2" charset="2"/>
              </a:rPr>
              <a:t> 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dirty="0">
                <a:sym typeface="Wingdings" panose="05000000000000000000" pitchFamily="2" charset="2"/>
              </a:rPr>
              <a:t>  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è"/>
              <a:defRPr/>
            </a:pPr>
            <a:r>
              <a:rPr lang="cs-CZ" sz="2000" dirty="0" err="1">
                <a:sym typeface="Wingdings" panose="05000000000000000000" pitchFamily="2" charset="2"/>
              </a:rPr>
              <a:t>Again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industry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association</a:t>
            </a:r>
            <a:r>
              <a:rPr lang="en-GB" sz="2000" dirty="0">
                <a:sym typeface="Wingdings" panose="05000000000000000000" pitchFamily="2" charset="2"/>
              </a:rPr>
              <a:t>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have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incentive</a:t>
            </a:r>
            <a:r>
              <a:rPr lang="cs-CZ" sz="2000" dirty="0">
                <a:sym typeface="Wingdings" panose="05000000000000000000" pitchFamily="2" charset="2"/>
              </a:rPr>
              <a:t> to </a:t>
            </a:r>
            <a:r>
              <a:rPr lang="cs-CZ" sz="2000" dirty="0" err="1">
                <a:sym typeface="Wingdings" panose="05000000000000000000" pitchFamily="2" charset="2"/>
              </a:rPr>
              <a:t>try</a:t>
            </a:r>
            <a:r>
              <a:rPr lang="en-GB" sz="2000" dirty="0">
                <a:sym typeface="Wingdings" panose="05000000000000000000" pitchFamily="2" charset="2"/>
              </a:rPr>
              <a:t> to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increase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costs</a:t>
            </a:r>
            <a:r>
              <a:rPr lang="cs-CZ" sz="2000" dirty="0">
                <a:sym typeface="Wingdings" panose="05000000000000000000" pitchFamily="2" charset="2"/>
              </a:rPr>
              <a:t> / </a:t>
            </a:r>
            <a:r>
              <a:rPr lang="cs-CZ" sz="2000" dirty="0" err="1">
                <a:sym typeface="Wingdings" panose="05000000000000000000" pitchFamily="2" charset="2"/>
              </a:rPr>
              <a:t>ban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endParaRPr lang="cs-CZ" sz="2000" dirty="0">
              <a:sym typeface="Wingdings" panose="05000000000000000000" pitchFamily="2" charset="2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Persuasive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advert</a:t>
            </a:r>
            <a:r>
              <a:rPr lang="cs-CZ" sz="2000" dirty="0">
                <a:sym typeface="Wingdings" panose="05000000000000000000" pitchFamily="2" charset="2"/>
              </a:rPr>
              <a:t>. </a:t>
            </a:r>
            <a:r>
              <a:rPr lang="cs-CZ" sz="2000" dirty="0" err="1">
                <a:sym typeface="Wingdings" panose="05000000000000000000" pitchFamily="2" charset="2"/>
              </a:rPr>
              <a:t>affecting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willing</a:t>
            </a:r>
            <a:r>
              <a:rPr lang="cs-CZ" sz="2000" dirty="0">
                <a:sym typeface="Wingdings" panose="05000000000000000000" pitchFamily="2" charset="2"/>
              </a:rPr>
              <a:t>. to </a:t>
            </a:r>
            <a:r>
              <a:rPr lang="cs-CZ" sz="2000" dirty="0" err="1">
                <a:sym typeface="Wingdings" panose="05000000000000000000" pitchFamily="2" charset="2"/>
              </a:rPr>
              <a:t>pay</a:t>
            </a:r>
            <a:r>
              <a:rPr lang="cs-CZ" sz="2000" dirty="0">
                <a:sym typeface="Wingdings" panose="05000000000000000000" pitchFamily="2" charset="2"/>
              </a:rPr>
              <a:t>: to </a:t>
            </a:r>
            <a:r>
              <a:rPr lang="cs-CZ" sz="2000" dirty="0" err="1">
                <a:sym typeface="Wingdings" panose="05000000000000000000" pitchFamily="2" charset="2"/>
              </a:rPr>
              <a:t>prevent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wasteful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zero</a:t>
            </a:r>
            <a:r>
              <a:rPr lang="cs-CZ" sz="2000" dirty="0">
                <a:sym typeface="Wingdings" panose="05000000000000000000" pitchFamily="2" charset="2"/>
              </a:rPr>
              <a:t>-sum-game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endParaRPr lang="cs-CZ" sz="2000" dirty="0">
              <a:sym typeface="Wingdings" panose="05000000000000000000" pitchFamily="2" charset="2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r>
              <a:rPr lang="cs-CZ" sz="2000" dirty="0" err="1">
                <a:sym typeface="Wingdings" panose="05000000000000000000" pitchFamily="2" charset="2"/>
              </a:rPr>
              <a:t>Here</a:t>
            </a:r>
            <a:r>
              <a:rPr lang="cs-CZ" sz="2000" dirty="0">
                <a:sym typeface="Wingdings" panose="05000000000000000000" pitchFamily="2" charset="2"/>
              </a:rPr>
              <a:t>: to </a:t>
            </a:r>
            <a:r>
              <a:rPr lang="cs-CZ" sz="2000" dirty="0" err="1">
                <a:sym typeface="Wingdings" panose="05000000000000000000" pitchFamily="2" charset="2"/>
              </a:rPr>
              <a:t>protect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monopolies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over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only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partially-informated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consumers</a:t>
            </a:r>
            <a:endParaRPr lang="cs-CZ" sz="2000" dirty="0">
              <a:sym typeface="Wingdings" panose="05000000000000000000" pitchFamily="2" charset="2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defRPr/>
            </a:pPr>
            <a:endParaRPr lang="cs-CZ" sz="2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46222411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F8558-D517-441C-B1E2-B36062CB8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2470" y="2323681"/>
            <a:ext cx="10222281" cy="3241690"/>
          </a:xfrm>
        </p:spPr>
        <p:txBody>
          <a:bodyPr>
            <a:noAutofit/>
          </a:bodyPr>
          <a:lstStyle/>
          <a:p>
            <a:r>
              <a:rPr lang="cs-CZ" sz="2000" dirty="0" err="1"/>
              <a:t>Persuasive</a:t>
            </a:r>
            <a:r>
              <a:rPr lang="cs-CZ" sz="2000" dirty="0"/>
              <a:t> </a:t>
            </a:r>
            <a:r>
              <a:rPr lang="cs-CZ" sz="2000" dirty="0" err="1"/>
              <a:t>advertising</a:t>
            </a:r>
            <a:endParaRPr lang="cs-CZ" sz="2000" dirty="0"/>
          </a:p>
          <a:p>
            <a:r>
              <a:rPr lang="cs-CZ" sz="2000" dirty="0"/>
              <a:t>Direct </a:t>
            </a:r>
            <a:r>
              <a:rPr lang="cs-CZ" sz="2000" dirty="0" err="1"/>
              <a:t>informative</a:t>
            </a:r>
            <a:r>
              <a:rPr lang="cs-CZ" sz="2000" dirty="0"/>
              <a:t> </a:t>
            </a:r>
            <a:r>
              <a:rPr lang="cs-CZ" sz="2000" dirty="0" err="1"/>
              <a:t>advertising</a:t>
            </a:r>
            <a:endParaRPr lang="cs-CZ" sz="2000" dirty="0"/>
          </a:p>
          <a:p>
            <a:r>
              <a:rPr lang="cs-CZ" sz="2000" dirty="0" err="1">
                <a:solidFill>
                  <a:srgbClr val="00B050"/>
                </a:solidFill>
              </a:rPr>
              <a:t>Indirect</a:t>
            </a:r>
            <a:r>
              <a:rPr lang="cs-CZ" sz="2000" dirty="0">
                <a:solidFill>
                  <a:srgbClr val="00B050"/>
                </a:solidFill>
              </a:rPr>
              <a:t> </a:t>
            </a:r>
            <a:r>
              <a:rPr lang="cs-CZ" sz="2000" dirty="0" err="1">
                <a:solidFill>
                  <a:srgbClr val="00B050"/>
                </a:solidFill>
              </a:rPr>
              <a:t>informative</a:t>
            </a:r>
            <a:r>
              <a:rPr lang="cs-CZ" sz="2000" dirty="0">
                <a:solidFill>
                  <a:srgbClr val="00B050"/>
                </a:solidFill>
              </a:rPr>
              <a:t> </a:t>
            </a:r>
            <a:r>
              <a:rPr lang="cs-CZ" sz="2000" dirty="0" err="1">
                <a:solidFill>
                  <a:srgbClr val="00B050"/>
                </a:solidFill>
              </a:rPr>
              <a:t>advertising</a:t>
            </a:r>
            <a:endParaRPr lang="cs-CZ" sz="2000" dirty="0">
              <a:solidFill>
                <a:srgbClr val="00B05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Topic</a:t>
            </a:r>
            <a:r>
              <a:rPr lang="cs-CZ"/>
              <a:t> outline</a:t>
            </a:r>
          </a:p>
        </p:txBody>
      </p:sp>
    </p:spTree>
    <p:extLst>
      <p:ext uri="{BB962C8B-B14F-4D97-AF65-F5344CB8AC3E}">
        <p14:creationId xmlns:p14="http://schemas.microsoft.com/office/powerpoint/2010/main" val="13195119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Informative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(</a:t>
            </a:r>
            <a:r>
              <a:rPr lang="cs-CZ" dirty="0" err="1"/>
              <a:t>indirect</a:t>
            </a:r>
            <a:r>
              <a:rPr lang="cs-CZ" dirty="0"/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D95A939-1624-4F91-AAED-70355256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74378"/>
            <a:ext cx="10868025" cy="4722249"/>
          </a:xfrm>
        </p:spPr>
        <p:txBody>
          <a:bodyPr>
            <a:noAutofit/>
          </a:bodyPr>
          <a:lstStyle/>
          <a:p>
            <a:pPr marL="171450" indent="-171450"/>
            <a:r>
              <a:rPr lang="en-US" sz="2000" dirty="0" err="1">
                <a:sym typeface="Wingdings" panose="05000000000000000000" pitchFamily="2" charset="2"/>
              </a:rPr>
              <a:t>Signalling</a:t>
            </a:r>
            <a:r>
              <a:rPr lang="en-US" sz="2000" dirty="0">
                <a:sym typeface="Wingdings" panose="05000000000000000000" pitchFamily="2" charset="2"/>
              </a:rPr>
              <a:t> = an action that the firm would not find profitable if it was low quality</a:t>
            </a:r>
            <a:endParaRPr lang="cs-CZ" sz="2000" dirty="0">
              <a:sym typeface="Wingdings" panose="05000000000000000000" pitchFamily="2" charset="2"/>
            </a:endParaRPr>
          </a:p>
          <a:p>
            <a:pPr marL="171450" lvl="0" indent="-171450"/>
            <a:r>
              <a:rPr lang="cs-CZ" sz="2000" dirty="0" err="1">
                <a:sym typeface="Wingdings" panose="05000000000000000000" pitchFamily="2" charset="2"/>
              </a:rPr>
              <a:t>Assume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endParaRPr lang="en-US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en-US" sz="2000" dirty="0">
                <a:sym typeface="Wingdings" panose="05000000000000000000" pitchFamily="2" charset="2"/>
              </a:rPr>
              <a:t>One firm and one consumer</a:t>
            </a:r>
          </a:p>
          <a:p>
            <a:pPr marL="628650" lvl="1" indent="-171450"/>
            <a:r>
              <a:rPr lang="en-US" sz="2000" dirty="0">
                <a:sym typeface="Wingdings" panose="05000000000000000000" pitchFamily="2" charset="2"/>
              </a:rPr>
              <a:t>Firm produces</a:t>
            </a:r>
            <a:endParaRPr lang="cs-CZ" sz="2000" dirty="0">
              <a:sym typeface="Wingdings" panose="05000000000000000000" pitchFamily="2" charset="2"/>
            </a:endParaRPr>
          </a:p>
          <a:p>
            <a:pPr marL="1085850" lvl="2" indent="-171450"/>
            <a:r>
              <a:rPr lang="en-US" dirty="0">
                <a:sym typeface="Wingdings" panose="05000000000000000000" pitchFamily="2" charset="2"/>
              </a:rPr>
              <a:t>H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with probability ½, consumer values as </a:t>
            </a:r>
            <a:r>
              <a:rPr lang="cs-CZ" dirty="0">
                <a:sym typeface="Wingdings" panose="05000000000000000000" pitchFamily="2" charset="2"/>
              </a:rPr>
              <a:t>r</a:t>
            </a:r>
          </a:p>
          <a:p>
            <a:pPr marL="1085850" lvl="2" indent="-171450"/>
            <a:r>
              <a:rPr lang="en-US" dirty="0">
                <a:sym typeface="Wingdings" panose="05000000000000000000" pitchFamily="2" charset="2"/>
              </a:rPr>
              <a:t>L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en-US" dirty="0">
                <a:sym typeface="Wingdings" panose="05000000000000000000" pitchFamily="2" charset="2"/>
              </a:rPr>
              <a:t>with probability ½, consumer values as </a:t>
            </a:r>
            <a:r>
              <a:rPr lang="cs-CZ" dirty="0">
                <a:sym typeface="Wingdings" panose="05000000000000000000" pitchFamily="2" charset="2"/>
              </a:rPr>
              <a:t>0</a:t>
            </a:r>
          </a:p>
          <a:p>
            <a:pPr marL="628650" lvl="1" indent="-171450"/>
            <a:r>
              <a:rPr lang="cs-CZ" sz="2000" dirty="0" err="1">
                <a:sym typeface="Wingdings" panose="05000000000000000000" pitchFamily="2" charset="2"/>
              </a:rPr>
              <a:t>Producer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knows</a:t>
            </a:r>
            <a:r>
              <a:rPr lang="cs-CZ" sz="2000" dirty="0">
                <a:sym typeface="Wingdings" panose="05000000000000000000" pitchFamily="2" charset="2"/>
              </a:rPr>
              <a:t> the </a:t>
            </a:r>
            <a:r>
              <a:rPr lang="cs-CZ" sz="2000" dirty="0" err="1">
                <a:sym typeface="Wingdings" panose="05000000000000000000" pitchFamily="2" charset="2"/>
              </a:rPr>
              <a:t>quality</a:t>
            </a:r>
            <a:r>
              <a:rPr lang="en-US" sz="2000" dirty="0">
                <a:sym typeface="Wingdings" panose="05000000000000000000" pitchFamily="2" charset="2"/>
              </a:rPr>
              <a:t> but customer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initially</a:t>
            </a:r>
            <a:r>
              <a:rPr lang="en-US" sz="2000" dirty="0">
                <a:sym typeface="Wingdings" panose="05000000000000000000" pitchFamily="2" charset="2"/>
              </a:rPr>
              <a:t> doesn’t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en-US" sz="2000" dirty="0">
                <a:sym typeface="Wingdings" panose="05000000000000000000" pitchFamily="2" charset="2"/>
              </a:rPr>
              <a:t>Two periods</a:t>
            </a:r>
            <a:endParaRPr lang="cs-CZ" sz="2000" dirty="0">
              <a:sym typeface="Wingdings" panose="05000000000000000000" pitchFamily="2" charset="2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cs-CZ" dirty="0" err="1">
                <a:sym typeface="Wingdings" panose="05000000000000000000" pitchFamily="2" charset="2"/>
              </a:rPr>
              <a:t>Consumer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does</a:t>
            </a:r>
            <a:r>
              <a:rPr lang="cs-CZ" dirty="0">
                <a:sym typeface="Wingdings" panose="05000000000000000000" pitchFamily="2" charset="2"/>
              </a:rPr>
              <a:t> not </a:t>
            </a:r>
            <a:r>
              <a:rPr lang="cs-CZ" dirty="0" err="1">
                <a:sym typeface="Wingdings" panose="05000000000000000000" pitchFamily="2" charset="2"/>
              </a:rPr>
              <a:t>know</a:t>
            </a:r>
            <a:r>
              <a:rPr lang="cs-CZ" dirty="0">
                <a:sym typeface="Wingdings" panose="05000000000000000000" pitchFamily="2" charset="2"/>
              </a:rPr>
              <a:t> the </a:t>
            </a:r>
            <a:r>
              <a:rPr lang="cs-CZ" dirty="0" err="1">
                <a:sym typeface="Wingdings" panose="05000000000000000000" pitchFamily="2" charset="2"/>
              </a:rPr>
              <a:t>quality</a:t>
            </a:r>
            <a:r>
              <a:rPr lang="cs-CZ" dirty="0">
                <a:sym typeface="Wingdings" panose="05000000000000000000" pitchFamily="2" charset="2"/>
              </a:rPr>
              <a:t> of the </a:t>
            </a:r>
            <a:r>
              <a:rPr lang="cs-CZ" dirty="0" err="1">
                <a:sym typeface="Wingdings" panose="05000000000000000000" pitchFamily="2" charset="2"/>
              </a:rPr>
              <a:t>product</a:t>
            </a:r>
            <a:endParaRPr lang="cs-CZ" dirty="0">
              <a:sym typeface="Wingdings" panose="05000000000000000000" pitchFamily="2" charset="2"/>
            </a:endParaRPr>
          </a:p>
          <a:p>
            <a:pPr marL="1371600" lvl="2" indent="-457200">
              <a:buFont typeface="+mj-lt"/>
              <a:buAutoNum type="arabicPeriod"/>
            </a:pPr>
            <a:r>
              <a:rPr lang="cs-CZ" dirty="0" err="1">
                <a:sym typeface="Wingdings" panose="05000000000000000000" pitchFamily="2" charset="2"/>
              </a:rPr>
              <a:t>Consumer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knows</a:t>
            </a:r>
            <a:r>
              <a:rPr lang="cs-CZ" dirty="0">
                <a:sym typeface="Wingdings" panose="05000000000000000000" pitchFamily="2" charset="2"/>
              </a:rPr>
              <a:t> the </a:t>
            </a:r>
            <a:r>
              <a:rPr lang="cs-CZ" dirty="0" err="1">
                <a:sym typeface="Wingdings" panose="05000000000000000000" pitchFamily="2" charset="2"/>
              </a:rPr>
              <a:t>quality</a:t>
            </a:r>
            <a:r>
              <a:rPr lang="cs-CZ" dirty="0">
                <a:sym typeface="Wingdings" panose="05000000000000000000" pitchFamily="2" charset="2"/>
              </a:rPr>
              <a:t> IFF </a:t>
            </a:r>
            <a:r>
              <a:rPr lang="cs-CZ" dirty="0" err="1">
                <a:sym typeface="Wingdings" panose="05000000000000000000" pitchFamily="2" charset="2"/>
              </a:rPr>
              <a:t>they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bought</a:t>
            </a:r>
            <a:r>
              <a:rPr lang="cs-CZ" dirty="0">
                <a:sym typeface="Wingdings" panose="05000000000000000000" pitchFamily="2" charset="2"/>
              </a:rPr>
              <a:t> </a:t>
            </a:r>
            <a:r>
              <a:rPr lang="cs-CZ" dirty="0" err="1">
                <a:sym typeface="Wingdings" panose="05000000000000000000" pitchFamily="2" charset="2"/>
              </a:rPr>
              <a:t>it</a:t>
            </a:r>
            <a:r>
              <a:rPr lang="cs-CZ" dirty="0">
                <a:sym typeface="Wingdings" panose="05000000000000000000" pitchFamily="2" charset="2"/>
              </a:rPr>
              <a:t> in period 1</a:t>
            </a:r>
          </a:p>
          <a:p>
            <a:pPr marL="628650" lvl="1" indent="-171450"/>
            <a:r>
              <a:rPr lang="cs-CZ" sz="2000" dirty="0">
                <a:sym typeface="Wingdings" panose="05000000000000000000" pitchFamily="2" charset="2"/>
              </a:rPr>
              <a:t>MC = c</a:t>
            </a:r>
            <a:r>
              <a:rPr lang="en-US" sz="2000" dirty="0">
                <a:sym typeface="Wingdings" panose="05000000000000000000" pitchFamily="2" charset="2"/>
              </a:rPr>
              <a:t> (independent of quality)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can</a:t>
            </a:r>
            <a:r>
              <a:rPr lang="cs-CZ" sz="2000" dirty="0">
                <a:sym typeface="Wingdings" panose="05000000000000000000" pitchFamily="2" charset="2"/>
              </a:rPr>
              <a:t> do </a:t>
            </a:r>
            <a:r>
              <a:rPr lang="cs-CZ" sz="2000" dirty="0" err="1">
                <a:sym typeface="Wingdings" panose="05000000000000000000" pitchFamily="2" charset="2"/>
              </a:rPr>
              <a:t>warranties</a:t>
            </a:r>
            <a:endParaRPr lang="en-US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2000" dirty="0">
                <a:sym typeface="Wingdings" panose="05000000000000000000" pitchFamily="2" charset="2"/>
              </a:rPr>
              <a:t>But</a:t>
            </a:r>
            <a:r>
              <a:rPr lang="en-US" sz="2000" dirty="0">
                <a:sym typeface="Wingdings" panose="05000000000000000000" pitchFamily="2" charset="2"/>
              </a:rPr>
              <a:t> firm can </a:t>
            </a:r>
            <a:r>
              <a:rPr lang="cs-CZ" sz="2000" dirty="0" err="1">
                <a:sym typeface="Wingdings" panose="05000000000000000000" pitchFamily="2" charset="2"/>
              </a:rPr>
              <a:t>also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en-US" sz="2000" dirty="0">
                <a:sym typeface="Wingdings" panose="05000000000000000000" pitchFamily="2" charset="2"/>
              </a:rPr>
              <a:t>spend a</a:t>
            </a:r>
            <a:r>
              <a:rPr lang="cs-CZ" sz="2000" dirty="0" err="1">
                <a:sym typeface="Wingdings" panose="05000000000000000000" pitchFamily="2" charset="2"/>
              </a:rPr>
              <a:t>ny</a:t>
            </a:r>
            <a:r>
              <a:rPr lang="en-US" sz="2000" dirty="0">
                <a:sym typeface="Wingdings" panose="05000000000000000000" pitchFamily="2" charset="2"/>
              </a:rPr>
              <a:t> amount A on non-informative advertising in period 1</a:t>
            </a:r>
            <a:endParaRPr lang="cs-CZ" sz="2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8012963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Informative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(</a:t>
            </a:r>
            <a:r>
              <a:rPr lang="cs-CZ" dirty="0" err="1"/>
              <a:t>indirect</a:t>
            </a:r>
            <a:r>
              <a:rPr lang="cs-CZ" dirty="0"/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D95A939-1624-4F91-AAED-70355256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0515600" cy="47222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cs-CZ" sz="2000" b="1" dirty="0">
                <a:sym typeface="Wingdings" panose="05000000000000000000" pitchFamily="2" charset="2"/>
              </a:rPr>
              <a:t>Full </a:t>
            </a:r>
            <a:r>
              <a:rPr lang="cs-CZ" sz="2000" b="1" dirty="0" err="1">
                <a:sym typeface="Wingdings" panose="05000000000000000000" pitchFamily="2" charset="2"/>
              </a:rPr>
              <a:t>information</a:t>
            </a:r>
            <a:endParaRPr lang="cs-CZ" sz="2000" dirty="0">
              <a:sym typeface="Wingdings" panose="05000000000000000000" pitchFamily="2" charset="2"/>
            </a:endParaRPr>
          </a:p>
          <a:p>
            <a:r>
              <a:rPr lang="cs-CZ" sz="2000" dirty="0" err="1">
                <a:sym typeface="Wingdings" panose="05000000000000000000" pitchFamily="2" charset="2"/>
              </a:rPr>
              <a:t>High-quality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sells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at</a:t>
            </a:r>
            <a:r>
              <a:rPr lang="cs-CZ" sz="2000" dirty="0">
                <a:sym typeface="Wingdings" panose="05000000000000000000" pitchFamily="2" charset="2"/>
              </a:rPr>
              <a:t> p = r in </a:t>
            </a:r>
            <a:r>
              <a:rPr lang="cs-CZ" sz="2000" dirty="0" err="1">
                <a:sym typeface="Wingdings" panose="05000000000000000000" pitchFamily="2" charset="2"/>
              </a:rPr>
              <a:t>each</a:t>
            </a:r>
            <a:r>
              <a:rPr lang="cs-CZ" sz="2000" dirty="0">
                <a:sym typeface="Wingdings" panose="05000000000000000000" pitchFamily="2" charset="2"/>
              </a:rPr>
              <a:t> period</a:t>
            </a:r>
          </a:p>
          <a:p>
            <a:r>
              <a:rPr lang="cs-CZ" sz="2000" dirty="0" err="1">
                <a:sym typeface="Wingdings" panose="05000000000000000000" pitchFamily="2" charset="2"/>
              </a:rPr>
              <a:t>Low-quality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firm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does</a:t>
            </a:r>
            <a:r>
              <a:rPr lang="cs-CZ" sz="2000" dirty="0">
                <a:sym typeface="Wingdings" panose="05000000000000000000" pitchFamily="2" charset="2"/>
              </a:rPr>
              <a:t> not </a:t>
            </a:r>
            <a:r>
              <a:rPr lang="cs-CZ" sz="2000" dirty="0" err="1">
                <a:sym typeface="Wingdings" panose="05000000000000000000" pitchFamily="2" charset="2"/>
              </a:rPr>
              <a:t>sell</a:t>
            </a:r>
            <a:endParaRPr lang="cs-CZ" sz="2000" dirty="0">
              <a:sym typeface="Wingdings" panose="05000000000000000000" pitchFamily="2" charset="2"/>
            </a:endParaRPr>
          </a:p>
          <a:p>
            <a:endParaRPr lang="cs-CZ" sz="2000" dirty="0">
              <a:sym typeface="Wingdings" panose="05000000000000000000" pitchFamily="2" charset="2"/>
            </a:endParaRPr>
          </a:p>
          <a:p>
            <a:endParaRPr lang="cs-CZ" sz="2000" dirty="0">
              <a:sym typeface="Wingdings" panose="05000000000000000000" pitchFamily="2" charset="2"/>
            </a:endParaRPr>
          </a:p>
          <a:p>
            <a:endParaRPr lang="cs-CZ" sz="20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585692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Informative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(</a:t>
            </a:r>
            <a:r>
              <a:rPr lang="cs-CZ" dirty="0" err="1"/>
              <a:t>indirect</a:t>
            </a:r>
            <a:r>
              <a:rPr lang="cs-CZ" dirty="0"/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D95A939-1624-4F91-AAED-70355256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84317"/>
            <a:ext cx="10909853" cy="472224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cs-CZ" sz="2000" b="1" dirty="0" err="1">
                <a:sym typeface="Wingdings" panose="05000000000000000000" pitchFamily="2" charset="2"/>
              </a:rPr>
              <a:t>Asymmetric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b="1" dirty="0" err="1">
                <a:sym typeface="Wingdings" panose="05000000000000000000" pitchFamily="2" charset="2"/>
              </a:rPr>
              <a:t>information</a:t>
            </a:r>
            <a:endParaRPr lang="cs-CZ" sz="2000" b="1" dirty="0">
              <a:sym typeface="Wingdings" panose="05000000000000000000" pitchFamily="2" charset="2"/>
            </a:endParaRPr>
          </a:p>
          <a:p>
            <a:r>
              <a:rPr lang="en-US" sz="2000" dirty="0">
                <a:sym typeface="Wingdings" panose="05000000000000000000" pitchFamily="2" charset="2"/>
              </a:rPr>
              <a:t>If firm high-quality</a:t>
            </a:r>
          </a:p>
          <a:p>
            <a:pPr marL="628650" lvl="1" indent="-171450"/>
            <a:r>
              <a:rPr lang="en-US" sz="2000" dirty="0">
                <a:sym typeface="Wingdings" panose="05000000000000000000" pitchFamily="2" charset="2"/>
              </a:rPr>
              <a:t>Period 1: </a:t>
            </a:r>
          </a:p>
          <a:p>
            <a:pPr marL="1085850" lvl="2" indent="-171450"/>
            <a:r>
              <a:rPr lang="cs-CZ" dirty="0">
                <a:sym typeface="Wingdings" panose="05000000000000000000" pitchFamily="2" charset="2"/>
              </a:rPr>
              <a:t>p</a:t>
            </a:r>
            <a:r>
              <a:rPr lang="en-US" baseline="-25000" dirty="0">
                <a:sym typeface="Wingdings" panose="05000000000000000000" pitchFamily="2" charset="2"/>
              </a:rPr>
              <a:t>1</a:t>
            </a:r>
            <a:r>
              <a:rPr lang="en-US" dirty="0">
                <a:sym typeface="Wingdings" panose="05000000000000000000" pitchFamily="2" charset="2"/>
              </a:rPr>
              <a:t> = </a:t>
            </a:r>
            <a:r>
              <a:rPr lang="cs-CZ" dirty="0">
                <a:sym typeface="Wingdings" panose="05000000000000000000" pitchFamily="2" charset="2"/>
              </a:rPr>
              <a:t>r</a:t>
            </a:r>
            <a:endParaRPr lang="en-US" dirty="0">
              <a:sym typeface="Wingdings" panose="05000000000000000000" pitchFamily="2" charset="2"/>
            </a:endParaRPr>
          </a:p>
          <a:p>
            <a:pPr marL="1085850" lvl="2" indent="-171450"/>
            <a:r>
              <a:rPr lang="en-US" dirty="0">
                <a:sym typeface="Wingdings" panose="05000000000000000000" pitchFamily="2" charset="2"/>
              </a:rPr>
              <a:t>A = </a:t>
            </a:r>
            <a:r>
              <a:rPr lang="cs-CZ" dirty="0">
                <a:sym typeface="Wingdings" panose="05000000000000000000" pitchFamily="2" charset="2"/>
              </a:rPr>
              <a:t>r</a:t>
            </a:r>
            <a:r>
              <a:rPr lang="en-US" dirty="0">
                <a:sym typeface="Wingdings" panose="05000000000000000000" pitchFamily="2" charset="2"/>
              </a:rPr>
              <a:t> – c – </a:t>
            </a:r>
            <a:r>
              <a:rPr lang="el-GR" dirty="0">
                <a:sym typeface="Wingdings" panose="05000000000000000000" pitchFamily="2" charset="2"/>
              </a:rPr>
              <a:t>ε</a:t>
            </a:r>
            <a:r>
              <a:rPr lang="en-US" dirty="0">
                <a:sym typeface="Wingdings" panose="05000000000000000000" pitchFamily="2" charset="2"/>
              </a:rPr>
              <a:t> (where </a:t>
            </a:r>
            <a:r>
              <a:rPr lang="el-GR" dirty="0">
                <a:sym typeface="Wingdings" panose="05000000000000000000" pitchFamily="2" charset="2"/>
              </a:rPr>
              <a:t>ε</a:t>
            </a:r>
            <a:r>
              <a:rPr lang="en-US" dirty="0">
                <a:sym typeface="Wingdings" panose="05000000000000000000" pitchFamily="2" charset="2"/>
              </a:rPr>
              <a:t> is a small amount)</a:t>
            </a:r>
          </a:p>
          <a:p>
            <a:pPr marL="1085850" lvl="2" indent="-171450">
              <a:lnSpc>
                <a:spcPct val="100000"/>
              </a:lnSpc>
              <a:spcBef>
                <a:spcPts val="0"/>
              </a:spcBef>
              <a:defRPr/>
            </a:pPr>
            <a:r>
              <a:rPr lang="en-US" dirty="0">
                <a:sym typeface="Wingdings" panose="05000000000000000000" pitchFamily="2" charset="2"/>
              </a:rPr>
              <a:t>π</a:t>
            </a:r>
            <a:r>
              <a:rPr lang="en-US" baseline="-25000" dirty="0">
                <a:sym typeface="Wingdings" panose="05000000000000000000" pitchFamily="2" charset="2"/>
              </a:rPr>
              <a:t>1</a:t>
            </a:r>
            <a:r>
              <a:rPr lang="en-US" dirty="0">
                <a:sym typeface="Wingdings" panose="05000000000000000000" pitchFamily="2" charset="2"/>
              </a:rPr>
              <a:t> = – </a:t>
            </a:r>
            <a:r>
              <a:rPr lang="el-GR" dirty="0">
                <a:sym typeface="Wingdings" panose="05000000000000000000" pitchFamily="2" charset="2"/>
              </a:rPr>
              <a:t>ε</a:t>
            </a:r>
            <a:r>
              <a:rPr lang="en-US" dirty="0">
                <a:sym typeface="Wingdings" panose="05000000000000000000" pitchFamily="2" charset="2"/>
              </a:rPr>
              <a:t> (burning money to signal quality)</a:t>
            </a:r>
          </a:p>
          <a:p>
            <a:pPr marL="628650" lvl="1" indent="-171450"/>
            <a:r>
              <a:rPr lang="en-US" sz="2000" dirty="0">
                <a:sym typeface="Wingdings" panose="05000000000000000000" pitchFamily="2" charset="2"/>
              </a:rPr>
              <a:t>Period 2:</a:t>
            </a:r>
          </a:p>
          <a:p>
            <a:pPr marL="1085850" lvl="2" indent="-171450"/>
            <a:r>
              <a:rPr lang="cs-CZ" dirty="0">
                <a:sym typeface="Wingdings" panose="05000000000000000000" pitchFamily="2" charset="2"/>
              </a:rPr>
              <a:t>p</a:t>
            </a:r>
            <a:r>
              <a:rPr lang="en-US" baseline="-25000" dirty="0">
                <a:sym typeface="Wingdings" panose="05000000000000000000" pitchFamily="2" charset="2"/>
              </a:rPr>
              <a:t>2</a:t>
            </a:r>
            <a:r>
              <a:rPr lang="en-US" dirty="0">
                <a:sym typeface="Wingdings" panose="05000000000000000000" pitchFamily="2" charset="2"/>
              </a:rPr>
              <a:t> = </a:t>
            </a:r>
            <a:r>
              <a:rPr lang="cs-CZ" dirty="0">
                <a:sym typeface="Wingdings" panose="05000000000000000000" pitchFamily="2" charset="2"/>
              </a:rPr>
              <a:t>r</a:t>
            </a:r>
            <a:endParaRPr lang="en-US" dirty="0">
              <a:sym typeface="Wingdings" panose="05000000000000000000" pitchFamily="2" charset="2"/>
            </a:endParaRPr>
          </a:p>
          <a:p>
            <a:pPr marL="1085850" lvl="2" indent="-171450"/>
            <a:r>
              <a:rPr lang="en-US" dirty="0">
                <a:sym typeface="Wingdings" panose="05000000000000000000" pitchFamily="2" charset="2"/>
              </a:rPr>
              <a:t>π</a:t>
            </a:r>
            <a:r>
              <a:rPr lang="en-US" baseline="-25000" dirty="0">
                <a:sym typeface="Wingdings" panose="05000000000000000000" pitchFamily="2" charset="2"/>
              </a:rPr>
              <a:t>2</a:t>
            </a:r>
            <a:r>
              <a:rPr lang="en-US" dirty="0">
                <a:sym typeface="Wingdings" panose="05000000000000000000" pitchFamily="2" charset="2"/>
              </a:rPr>
              <a:t> = </a:t>
            </a:r>
            <a:r>
              <a:rPr lang="cs-CZ" dirty="0">
                <a:sym typeface="Wingdings" panose="05000000000000000000" pitchFamily="2" charset="2"/>
              </a:rPr>
              <a:t>r</a:t>
            </a:r>
            <a:r>
              <a:rPr lang="en-US" dirty="0">
                <a:sym typeface="Wingdings" panose="05000000000000000000" pitchFamily="2" charset="2"/>
              </a:rPr>
              <a:t> – c</a:t>
            </a:r>
          </a:p>
          <a:p>
            <a:pPr marL="628650" lvl="1" indent="-171450"/>
            <a:r>
              <a:rPr lang="en-US" sz="2000" dirty="0">
                <a:sym typeface="Wingdings" panose="05000000000000000000" pitchFamily="2" charset="2"/>
              </a:rPr>
              <a:t>π = </a:t>
            </a:r>
            <a:r>
              <a:rPr lang="cs-CZ" sz="2000" dirty="0">
                <a:sym typeface="Wingdings" panose="05000000000000000000" pitchFamily="2" charset="2"/>
              </a:rPr>
              <a:t>r</a:t>
            </a:r>
            <a:r>
              <a:rPr lang="en-US" sz="2000" dirty="0">
                <a:sym typeface="Wingdings" panose="05000000000000000000" pitchFamily="2" charset="2"/>
              </a:rPr>
              <a:t> – c – </a:t>
            </a:r>
            <a:r>
              <a:rPr lang="el-GR" sz="2000" dirty="0">
                <a:sym typeface="Wingdings" panose="05000000000000000000" pitchFamily="2" charset="2"/>
              </a:rPr>
              <a:t>ε</a:t>
            </a:r>
            <a:endParaRPr lang="en-US" sz="2000" dirty="0">
              <a:sym typeface="Wingdings" panose="05000000000000000000" pitchFamily="2" charset="2"/>
            </a:endParaRPr>
          </a:p>
          <a:p>
            <a:pPr marL="171450" indent="-171450"/>
            <a:r>
              <a:rPr lang="en-US" sz="2000" dirty="0">
                <a:sym typeface="Wingdings" panose="05000000000000000000" pitchFamily="2" charset="2"/>
              </a:rPr>
              <a:t>If firm was low-quality but </a:t>
            </a:r>
            <a:r>
              <a:rPr lang="cs-CZ" sz="2000" dirty="0" err="1">
                <a:sym typeface="Wingdings" panose="05000000000000000000" pitchFamily="2" charset="2"/>
              </a:rPr>
              <a:t>advertised</a:t>
            </a:r>
            <a:r>
              <a:rPr lang="en-US" sz="2000" dirty="0">
                <a:sym typeface="Wingdings" panose="05000000000000000000" pitchFamily="2" charset="2"/>
              </a:rPr>
              <a:t>, it would lose </a:t>
            </a:r>
            <a:r>
              <a:rPr lang="el-GR" sz="2000" dirty="0">
                <a:sym typeface="Wingdings" panose="05000000000000000000" pitchFamily="2" charset="2"/>
              </a:rPr>
              <a:t>ε</a:t>
            </a:r>
            <a:r>
              <a:rPr lang="en-US" sz="2000" dirty="0">
                <a:sym typeface="Wingdings" panose="05000000000000000000" pitchFamily="2" charset="2"/>
              </a:rPr>
              <a:t> and earn nothing in </a:t>
            </a:r>
            <a:r>
              <a:rPr lang="cs-CZ" sz="2000" dirty="0">
                <a:sym typeface="Wingdings" panose="05000000000000000000" pitchFamily="2" charset="2"/>
              </a:rPr>
              <a:t>period 2</a:t>
            </a:r>
            <a:endParaRPr lang="en-US" sz="20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cs-CZ" sz="2000" dirty="0">
                <a:sym typeface="Wingdings" panose="05000000000000000000" pitchFamily="2" charset="2"/>
              </a:rPr>
              <a:t> </a:t>
            </a:r>
            <a:r>
              <a:rPr lang="en-US" sz="2000" dirty="0">
                <a:sym typeface="Wingdings" panose="05000000000000000000" pitchFamily="2" charset="2"/>
              </a:rPr>
              <a:t>consumer believes firm setting </a:t>
            </a:r>
            <a:r>
              <a:rPr lang="cs-CZ" sz="2000" dirty="0">
                <a:sym typeface="Wingdings" panose="05000000000000000000" pitchFamily="2" charset="2"/>
              </a:rPr>
              <a:t>p</a:t>
            </a:r>
            <a:r>
              <a:rPr lang="en-US" sz="2000" baseline="-25000" dirty="0">
                <a:sym typeface="Wingdings" panose="05000000000000000000" pitchFamily="2" charset="2"/>
              </a:rPr>
              <a:t>1</a:t>
            </a:r>
            <a:r>
              <a:rPr lang="en-US" sz="2000" dirty="0">
                <a:sym typeface="Wingdings" panose="05000000000000000000" pitchFamily="2" charset="2"/>
              </a:rPr>
              <a:t> = </a:t>
            </a:r>
            <a:r>
              <a:rPr lang="cs-CZ" sz="2000" dirty="0">
                <a:sym typeface="Wingdings" panose="05000000000000000000" pitchFamily="2" charset="2"/>
              </a:rPr>
              <a:t>r</a:t>
            </a:r>
            <a:r>
              <a:rPr lang="en-US" sz="2000" dirty="0">
                <a:sym typeface="Wingdings" panose="05000000000000000000" pitchFamily="2" charset="2"/>
              </a:rPr>
              <a:t> and A = </a:t>
            </a:r>
            <a:r>
              <a:rPr lang="cs-CZ" sz="2000" dirty="0">
                <a:sym typeface="Wingdings" panose="05000000000000000000" pitchFamily="2" charset="2"/>
              </a:rPr>
              <a:t>r</a:t>
            </a:r>
            <a:r>
              <a:rPr lang="en-US" sz="2000" dirty="0">
                <a:sym typeface="Wingdings" panose="05000000000000000000" pitchFamily="2" charset="2"/>
              </a:rPr>
              <a:t> – c – </a:t>
            </a:r>
            <a:r>
              <a:rPr lang="el-GR" sz="2000" dirty="0">
                <a:sym typeface="Wingdings" panose="05000000000000000000" pitchFamily="2" charset="2"/>
              </a:rPr>
              <a:t>ε</a:t>
            </a:r>
            <a:r>
              <a:rPr lang="en-US" sz="2000" dirty="0">
                <a:sym typeface="Wingdings" panose="05000000000000000000" pitchFamily="2" charset="2"/>
              </a:rPr>
              <a:t> in </a:t>
            </a:r>
            <a:r>
              <a:rPr lang="cs-CZ" sz="2000" dirty="0">
                <a:sym typeface="Wingdings" panose="05000000000000000000" pitchFamily="2" charset="2"/>
              </a:rPr>
              <a:t>p</a:t>
            </a:r>
            <a:r>
              <a:rPr lang="en-US" sz="2000" dirty="0" err="1">
                <a:sym typeface="Wingdings" panose="05000000000000000000" pitchFamily="2" charset="2"/>
              </a:rPr>
              <a:t>eriod</a:t>
            </a:r>
            <a:r>
              <a:rPr lang="en-US" sz="2000" dirty="0">
                <a:sym typeface="Wingdings" panose="05000000000000000000" pitchFamily="2" charset="2"/>
              </a:rPr>
              <a:t> 1 is of high-quality</a:t>
            </a:r>
            <a:endParaRPr lang="cs-CZ" sz="2000" i="1" dirty="0"/>
          </a:p>
        </p:txBody>
      </p:sp>
    </p:spTree>
    <p:extLst>
      <p:ext uri="{BB962C8B-B14F-4D97-AF65-F5344CB8AC3E}">
        <p14:creationId xmlns:p14="http://schemas.microsoft.com/office/powerpoint/2010/main" val="2210097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Informative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(</a:t>
            </a:r>
            <a:r>
              <a:rPr lang="cs-CZ" dirty="0" err="1"/>
              <a:t>indirect</a:t>
            </a:r>
            <a:r>
              <a:rPr lang="cs-CZ" dirty="0"/>
              <a:t>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D95A939-1624-4F91-AAED-70355256B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0515600" cy="4722249"/>
          </a:xfrm>
        </p:spPr>
        <p:txBody>
          <a:bodyPr>
            <a:noAutofit/>
          </a:bodyPr>
          <a:lstStyle/>
          <a:p>
            <a:pPr marL="171450" lvl="0" indent="-171450"/>
            <a:r>
              <a:rPr lang="en-US" sz="2000" dirty="0">
                <a:sym typeface="Wingdings" panose="05000000000000000000" pitchFamily="2" charset="2"/>
              </a:rPr>
              <a:t>But a </a:t>
            </a:r>
            <a:r>
              <a:rPr lang="en-US" sz="2000">
                <a:sym typeface="Wingdings" panose="05000000000000000000" pitchFamily="2" charset="2"/>
              </a:rPr>
              <a:t>few </a:t>
            </a:r>
            <a:r>
              <a:rPr lang="cs-CZ" sz="2000">
                <a:sym typeface="Wingdings" panose="05000000000000000000" pitchFamily="2" charset="2"/>
              </a:rPr>
              <a:t>problems with</a:t>
            </a:r>
            <a:r>
              <a:rPr lang="en-US" sz="2000">
                <a:sym typeface="Wingdings" panose="05000000000000000000" pitchFamily="2" charset="2"/>
              </a:rPr>
              <a:t> </a:t>
            </a:r>
            <a:r>
              <a:rPr lang="en-US" sz="2000" dirty="0">
                <a:sym typeface="Wingdings" panose="05000000000000000000" pitchFamily="2" charset="2"/>
              </a:rPr>
              <a:t>this model:</a:t>
            </a:r>
          </a:p>
          <a:p>
            <a:pPr marL="628650" lvl="1" indent="-171450"/>
            <a:r>
              <a:rPr lang="en-US" sz="2000" dirty="0">
                <a:sym typeface="Wingdings" panose="05000000000000000000" pitchFamily="2" charset="2"/>
              </a:rPr>
              <a:t>If low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en-US" sz="2000" dirty="0">
                <a:sym typeface="Wingdings" panose="05000000000000000000" pitchFamily="2" charset="2"/>
              </a:rPr>
              <a:t>quality was associated with lower marginal cost, low-quality firms could imitate high-quality firms in Period 1, take the profits (thanks to their low costs) and run. This would destroy the equilibrium described above.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2000" dirty="0">
                <a:sym typeface="Wingdings" panose="05000000000000000000" pitchFamily="2" charset="2"/>
              </a:rPr>
              <a:t>In </a:t>
            </a:r>
            <a:r>
              <a:rPr lang="cs-CZ" sz="2000" dirty="0" err="1">
                <a:sym typeface="Wingdings" panose="05000000000000000000" pitchFamily="2" charset="2"/>
              </a:rPr>
              <a:t>the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simple</a:t>
            </a:r>
            <a:r>
              <a:rPr lang="cs-CZ" sz="2000" dirty="0">
                <a:sym typeface="Wingdings" panose="05000000000000000000" pitchFamily="2" charset="2"/>
              </a:rPr>
              <a:t> model </a:t>
            </a:r>
            <a:r>
              <a:rPr lang="cs-CZ" sz="2000" dirty="0" err="1">
                <a:sym typeface="Wingdings" panose="05000000000000000000" pitchFamily="2" charset="2"/>
              </a:rPr>
              <a:t>above</a:t>
            </a:r>
            <a:r>
              <a:rPr lang="cs-CZ" sz="2000" dirty="0">
                <a:sym typeface="Wingdings" panose="05000000000000000000" pitchFamily="2" charset="2"/>
              </a:rPr>
              <a:t>, p=r-</a:t>
            </a:r>
            <a:r>
              <a:rPr lang="el-GR" sz="2000" dirty="0">
                <a:sym typeface="Wingdings" panose="05000000000000000000" pitchFamily="2" charset="2"/>
              </a:rPr>
              <a:t>ε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would</a:t>
            </a:r>
            <a:r>
              <a:rPr lang="cs-CZ" sz="2000" dirty="0">
                <a:sym typeface="Wingdings" panose="05000000000000000000" pitchFamily="2" charset="2"/>
              </a:rPr>
              <a:t> do </a:t>
            </a:r>
            <a:r>
              <a:rPr lang="cs-CZ" sz="2000" dirty="0" err="1">
                <a:sym typeface="Wingdings" panose="05000000000000000000" pitchFamily="2" charset="2"/>
              </a:rPr>
              <a:t>the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same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job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2000" dirty="0" err="1">
                <a:sym typeface="Wingdings" panose="05000000000000000000" pitchFamily="2" charset="2"/>
              </a:rPr>
              <a:t>Empirical</a:t>
            </a:r>
            <a:r>
              <a:rPr lang="cs-CZ" sz="2000" dirty="0">
                <a:sym typeface="Wingdings" panose="05000000000000000000" pitchFamily="2" charset="2"/>
              </a:rPr>
              <a:t> evidence </a:t>
            </a:r>
            <a:r>
              <a:rPr lang="cs-CZ" sz="2000" dirty="0" err="1">
                <a:sym typeface="Wingdings" panose="05000000000000000000" pitchFamily="2" charset="2"/>
              </a:rPr>
              <a:t>mixed</a:t>
            </a:r>
            <a:r>
              <a:rPr lang="cs-CZ" sz="2000" dirty="0">
                <a:sym typeface="Wingdings" panose="05000000000000000000" pitchFamily="2" charset="2"/>
              </a:rPr>
              <a:t> – hard to </a:t>
            </a:r>
            <a:r>
              <a:rPr lang="cs-CZ" sz="2000" dirty="0" err="1">
                <a:sym typeface="Wingdings" panose="05000000000000000000" pitchFamily="2" charset="2"/>
              </a:rPr>
              <a:t>measure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asymmetric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information</a:t>
            </a:r>
            <a:endParaRPr lang="cs-CZ" sz="2000" dirty="0">
              <a:sym typeface="Wingdings" panose="05000000000000000000" pitchFamily="2" charset="2"/>
            </a:endParaRPr>
          </a:p>
          <a:p>
            <a:pPr marL="1085850" lvl="2" indent="-171450"/>
            <a:r>
              <a:rPr lang="cs-CZ" sz="1800" dirty="0" err="1">
                <a:sym typeface="Wingdings" panose="05000000000000000000" pitchFamily="2" charset="2"/>
              </a:rPr>
              <a:t>How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is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poor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researcher</a:t>
            </a:r>
            <a:r>
              <a:rPr lang="cs-CZ" sz="1800" dirty="0">
                <a:sym typeface="Wingdings" panose="05000000000000000000" pitchFamily="2" charset="2"/>
              </a:rPr>
              <a:t> to </a:t>
            </a:r>
            <a:r>
              <a:rPr lang="cs-CZ" sz="1800" dirty="0" err="1">
                <a:sym typeface="Wingdings" panose="05000000000000000000" pitchFamily="2" charset="2"/>
              </a:rPr>
              <a:t>observe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quality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that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customers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don‘t</a:t>
            </a:r>
            <a:r>
              <a:rPr lang="cs-CZ" sz="1800" dirty="0">
                <a:sym typeface="Wingdings" panose="05000000000000000000" pitchFamily="2" charset="2"/>
              </a:rPr>
              <a:t> obseve?</a:t>
            </a:r>
          </a:p>
          <a:p>
            <a:pPr marL="628650" lvl="1" indent="-171450"/>
            <a:r>
              <a:rPr lang="en-US" sz="2000" dirty="0">
                <a:sym typeface="Wingdings" panose="05000000000000000000" pitchFamily="2" charset="2"/>
              </a:rPr>
              <a:t>If the advertising expenditure itself is important, firms should announce their advertising expenditure. But they don’t.</a:t>
            </a:r>
            <a:endParaRPr lang="cs-CZ" sz="2200" dirty="0"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8210859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/>
              <a:t>Exercise: </a:t>
            </a:r>
            <a:r>
              <a:rPr lang="cs-CZ" dirty="0" err="1"/>
              <a:t>Advertising</a:t>
            </a:r>
            <a:r>
              <a:rPr lang="cs-CZ" dirty="0"/>
              <a:t> as a </a:t>
            </a:r>
            <a:r>
              <a:rPr lang="cs-CZ" dirty="0" err="1"/>
              <a:t>signal</a:t>
            </a:r>
            <a:r>
              <a:rPr lang="cs-CZ" dirty="0"/>
              <a:t> of </a:t>
            </a:r>
            <a:r>
              <a:rPr lang="cs-CZ" dirty="0" err="1"/>
              <a:t>quality</a:t>
            </a:r>
            <a:endParaRPr lang="cs-CZ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850537F-CA32-4E82-A5F9-41192938A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0084904" cy="4722250"/>
          </a:xfrm>
        </p:spPr>
        <p:txBody>
          <a:bodyPr>
            <a:noAutofit/>
          </a:bodyPr>
          <a:lstStyle/>
          <a:p>
            <a:r>
              <a:rPr lang="cs-CZ" sz="2000" dirty="0"/>
              <a:t>A </a:t>
            </a:r>
            <a:r>
              <a:rPr lang="cs-CZ" sz="2000" dirty="0" err="1"/>
              <a:t>firm</a:t>
            </a:r>
            <a:r>
              <a:rPr lang="cs-CZ" sz="2000" dirty="0"/>
              <a:t> </a:t>
            </a:r>
            <a:r>
              <a:rPr lang="cs-CZ" sz="2000" dirty="0" err="1"/>
              <a:t>produces</a:t>
            </a:r>
            <a:r>
              <a:rPr lang="cs-CZ" sz="2000" dirty="0"/>
              <a:t> a single </a:t>
            </a:r>
            <a:r>
              <a:rPr lang="cs-CZ" sz="2000" dirty="0" err="1"/>
              <a:t>product</a:t>
            </a:r>
            <a:r>
              <a:rPr lang="cs-CZ" sz="2000" dirty="0"/>
              <a:t>, </a:t>
            </a:r>
            <a:r>
              <a:rPr lang="cs-CZ" sz="2000" dirty="0" err="1"/>
              <a:t>which</a:t>
            </a:r>
            <a:r>
              <a:rPr lang="cs-CZ" sz="2000" dirty="0"/>
              <a:t> </a:t>
            </a:r>
            <a:r>
              <a:rPr lang="cs-CZ" sz="2000" dirty="0" err="1"/>
              <a:t>is</a:t>
            </a:r>
            <a:r>
              <a:rPr lang="cs-CZ" sz="2000" dirty="0"/>
              <a:t> of </a:t>
            </a:r>
            <a:r>
              <a:rPr lang="cs-CZ" sz="2000" dirty="0" err="1"/>
              <a:t>either</a:t>
            </a:r>
            <a:r>
              <a:rPr lang="cs-CZ" sz="2000" dirty="0"/>
              <a:t> </a:t>
            </a:r>
            <a:r>
              <a:rPr lang="cs-CZ" sz="2000" dirty="0" err="1"/>
              <a:t>high</a:t>
            </a:r>
            <a:r>
              <a:rPr lang="cs-CZ" sz="2000" dirty="0"/>
              <a:t> (H) </a:t>
            </a:r>
            <a:r>
              <a:rPr lang="cs-CZ" sz="2000" dirty="0" err="1"/>
              <a:t>or</a:t>
            </a:r>
            <a:r>
              <a:rPr lang="cs-CZ" sz="2000" dirty="0"/>
              <a:t> </a:t>
            </a:r>
            <a:r>
              <a:rPr lang="cs-CZ" sz="2000" dirty="0" err="1"/>
              <a:t>low</a:t>
            </a:r>
            <a:r>
              <a:rPr lang="cs-CZ" sz="2000" dirty="0"/>
              <a:t> (L) </a:t>
            </a:r>
            <a:r>
              <a:rPr lang="cs-CZ" sz="2000" dirty="0" err="1"/>
              <a:t>quality</a:t>
            </a:r>
            <a:r>
              <a:rPr lang="cs-CZ" sz="2000" dirty="0"/>
              <a:t>.</a:t>
            </a:r>
          </a:p>
          <a:p>
            <a:r>
              <a:rPr lang="cs-CZ" sz="2000" dirty="0"/>
              <a:t>The </a:t>
            </a:r>
            <a:r>
              <a:rPr lang="cs-CZ" sz="2000" dirty="0" err="1"/>
              <a:t>firm</a:t>
            </a:r>
            <a:r>
              <a:rPr lang="cs-CZ" sz="2000" dirty="0"/>
              <a:t> </a:t>
            </a:r>
            <a:r>
              <a:rPr lang="cs-CZ" sz="2000" dirty="0" err="1"/>
              <a:t>knows</a:t>
            </a:r>
            <a:r>
              <a:rPr lang="cs-CZ" sz="2000" dirty="0"/>
              <a:t> the </a:t>
            </a:r>
            <a:r>
              <a:rPr lang="cs-CZ" sz="2000" dirty="0" err="1"/>
              <a:t>quality</a:t>
            </a:r>
            <a:r>
              <a:rPr lang="cs-CZ" sz="2000" dirty="0"/>
              <a:t> but </a:t>
            </a:r>
            <a:r>
              <a:rPr lang="cs-CZ" sz="2000" dirty="0" err="1"/>
              <a:t>consumers</a:t>
            </a:r>
            <a:r>
              <a:rPr lang="cs-CZ" sz="2000" dirty="0"/>
              <a:t> </a:t>
            </a:r>
            <a:r>
              <a:rPr lang="cs-CZ" sz="2000" dirty="0" err="1"/>
              <a:t>don‘t</a:t>
            </a:r>
            <a:r>
              <a:rPr lang="cs-CZ" sz="2000" dirty="0"/>
              <a:t>.</a:t>
            </a:r>
          </a:p>
          <a:p>
            <a:r>
              <a:rPr lang="cs-CZ" sz="2000" dirty="0"/>
              <a:t>The </a:t>
            </a:r>
            <a:r>
              <a:rPr lang="cs-CZ" sz="2000" dirty="0" err="1"/>
              <a:t>firm</a:t>
            </a:r>
            <a:r>
              <a:rPr lang="cs-CZ" sz="2000" dirty="0"/>
              <a:t> </a:t>
            </a:r>
            <a:r>
              <a:rPr lang="cs-CZ" sz="2000" dirty="0" err="1"/>
              <a:t>sells</a:t>
            </a:r>
            <a:r>
              <a:rPr lang="cs-CZ" sz="2000" dirty="0"/>
              <a:t> the </a:t>
            </a:r>
            <a:r>
              <a:rPr lang="cs-CZ" sz="2000" dirty="0" err="1"/>
              <a:t>product</a:t>
            </a:r>
            <a:r>
              <a:rPr lang="cs-CZ" sz="2000" dirty="0"/>
              <a:t> in 2 </a:t>
            </a:r>
            <a:r>
              <a:rPr lang="cs-CZ" sz="2000" dirty="0" err="1"/>
              <a:t>periods</a:t>
            </a:r>
            <a:r>
              <a:rPr lang="cs-CZ" sz="2000" dirty="0"/>
              <a:t>.</a:t>
            </a:r>
          </a:p>
          <a:p>
            <a:r>
              <a:rPr lang="cs-CZ" sz="2000" dirty="0"/>
              <a:t>In </a:t>
            </a:r>
            <a:r>
              <a:rPr lang="cs-CZ" sz="2000" dirty="0" err="1"/>
              <a:t>each</a:t>
            </a:r>
            <a:r>
              <a:rPr lang="cs-CZ" sz="2000" dirty="0"/>
              <a:t> period, N </a:t>
            </a:r>
            <a:r>
              <a:rPr lang="cs-CZ" sz="2000" dirty="0" err="1"/>
              <a:t>consumers</a:t>
            </a:r>
            <a:r>
              <a:rPr lang="cs-CZ" sz="2000" dirty="0"/>
              <a:t> with </a:t>
            </a:r>
            <a:r>
              <a:rPr lang="cs-CZ" sz="2000" dirty="0" err="1"/>
              <a:t>willingness</a:t>
            </a:r>
            <a:r>
              <a:rPr lang="cs-CZ" sz="2000" dirty="0"/>
              <a:t> to </a:t>
            </a:r>
            <a:r>
              <a:rPr lang="cs-CZ" sz="2000" dirty="0" err="1"/>
              <a:t>pay</a:t>
            </a:r>
            <a:r>
              <a:rPr lang="cs-CZ" sz="2000" dirty="0"/>
              <a:t> </a:t>
            </a:r>
            <a:r>
              <a:rPr lang="cs-CZ" sz="2000" dirty="0" err="1"/>
              <a:t>r</a:t>
            </a:r>
            <a:r>
              <a:rPr lang="cs-CZ" sz="2000" baseline="-25000" dirty="0" err="1"/>
              <a:t>H</a:t>
            </a:r>
            <a:r>
              <a:rPr lang="cs-CZ" sz="2000" dirty="0"/>
              <a:t> = 10 and </a:t>
            </a:r>
            <a:r>
              <a:rPr lang="cs-CZ" sz="2000" dirty="0" err="1"/>
              <a:t>r</a:t>
            </a:r>
            <a:r>
              <a:rPr lang="cs-CZ" sz="2000" baseline="-25000" dirty="0" err="1"/>
              <a:t>L</a:t>
            </a:r>
            <a:r>
              <a:rPr lang="cs-CZ" sz="2000" dirty="0"/>
              <a:t> = 5</a:t>
            </a:r>
          </a:p>
          <a:p>
            <a:r>
              <a:rPr lang="cs-CZ" sz="2000" dirty="0" err="1"/>
              <a:t>Consumers</a:t>
            </a:r>
            <a:r>
              <a:rPr lang="cs-CZ" sz="2000" dirty="0"/>
              <a:t> </a:t>
            </a:r>
            <a:r>
              <a:rPr lang="cs-CZ" sz="2000" dirty="0" err="1"/>
              <a:t>only</a:t>
            </a:r>
            <a:r>
              <a:rPr lang="cs-CZ" sz="2000" dirty="0"/>
              <a:t> </a:t>
            </a:r>
            <a:r>
              <a:rPr lang="cs-CZ" sz="2000" dirty="0" err="1"/>
              <a:t>learn</a:t>
            </a:r>
            <a:r>
              <a:rPr lang="cs-CZ" sz="2000" dirty="0"/>
              <a:t> </a:t>
            </a:r>
            <a:r>
              <a:rPr lang="cs-CZ" sz="2000" dirty="0" err="1"/>
              <a:t>about</a:t>
            </a:r>
            <a:r>
              <a:rPr lang="cs-CZ" sz="2000" dirty="0"/>
              <a:t> </a:t>
            </a:r>
            <a:r>
              <a:rPr lang="cs-CZ" sz="2000" dirty="0" err="1"/>
              <a:t>product</a:t>
            </a:r>
            <a:r>
              <a:rPr lang="cs-CZ" sz="2000" dirty="0"/>
              <a:t> </a:t>
            </a:r>
            <a:r>
              <a:rPr lang="cs-CZ" sz="2000" dirty="0" err="1"/>
              <a:t>quality</a:t>
            </a:r>
            <a:r>
              <a:rPr lang="cs-CZ" sz="2000" dirty="0"/>
              <a:t> </a:t>
            </a:r>
            <a:r>
              <a:rPr lang="cs-CZ" sz="2000" dirty="0" err="1"/>
              <a:t>if</a:t>
            </a:r>
            <a:r>
              <a:rPr lang="cs-CZ" sz="2000" dirty="0"/>
              <a:t> </a:t>
            </a:r>
            <a:r>
              <a:rPr lang="cs-CZ" sz="2000" dirty="0" err="1"/>
              <a:t>they</a:t>
            </a:r>
            <a:r>
              <a:rPr lang="cs-CZ" sz="2000" dirty="0"/>
              <a:t> </a:t>
            </a:r>
            <a:r>
              <a:rPr lang="cs-CZ" sz="2000" dirty="0" err="1"/>
              <a:t>buy</a:t>
            </a:r>
            <a:r>
              <a:rPr lang="cs-CZ" sz="2000" dirty="0"/>
              <a:t> </a:t>
            </a:r>
            <a:r>
              <a:rPr lang="cs-CZ" sz="2000" dirty="0" err="1"/>
              <a:t>it</a:t>
            </a:r>
            <a:r>
              <a:rPr lang="cs-CZ" sz="2000" dirty="0"/>
              <a:t> in period 1</a:t>
            </a:r>
          </a:p>
          <a:p>
            <a:r>
              <a:rPr lang="cs-CZ" sz="2000" dirty="0" err="1"/>
              <a:t>c</a:t>
            </a:r>
            <a:r>
              <a:rPr lang="cs-CZ" sz="2000" baseline="-25000" dirty="0" err="1"/>
              <a:t>H</a:t>
            </a:r>
            <a:r>
              <a:rPr lang="cs-CZ" sz="2000" dirty="0"/>
              <a:t> = 4 and </a:t>
            </a:r>
            <a:r>
              <a:rPr lang="cs-CZ" sz="2000" dirty="0" err="1"/>
              <a:t>c</a:t>
            </a:r>
            <a:r>
              <a:rPr lang="cs-CZ" sz="2000" baseline="-25000" dirty="0" err="1"/>
              <a:t>L</a:t>
            </a:r>
            <a:r>
              <a:rPr lang="cs-CZ" sz="2000" dirty="0"/>
              <a:t> = 3</a:t>
            </a:r>
          </a:p>
          <a:p>
            <a:r>
              <a:rPr lang="cs-CZ" sz="2000" dirty="0"/>
              <a:t>The </a:t>
            </a:r>
            <a:r>
              <a:rPr lang="cs-CZ" sz="2000" dirty="0" err="1"/>
              <a:t>firm</a:t>
            </a:r>
            <a:r>
              <a:rPr lang="cs-CZ" sz="2000" dirty="0"/>
              <a:t> </a:t>
            </a:r>
            <a:r>
              <a:rPr lang="cs-CZ" sz="2000" dirty="0" err="1"/>
              <a:t>can</a:t>
            </a:r>
            <a:r>
              <a:rPr lang="cs-CZ" sz="2000" dirty="0"/>
              <a:t> </a:t>
            </a:r>
            <a:r>
              <a:rPr lang="cs-CZ" sz="2000" dirty="0" err="1"/>
              <a:t>advertise</a:t>
            </a:r>
            <a:r>
              <a:rPr lang="cs-CZ" sz="2000" dirty="0"/>
              <a:t> the </a:t>
            </a:r>
            <a:r>
              <a:rPr lang="cs-CZ" sz="2000" dirty="0" err="1"/>
              <a:t>product</a:t>
            </a:r>
            <a:r>
              <a:rPr lang="cs-CZ" sz="2000" dirty="0"/>
              <a:t> on TV in period 1. The </a:t>
            </a:r>
            <a:r>
              <a:rPr lang="cs-CZ" sz="2000" dirty="0" err="1"/>
              <a:t>cost</a:t>
            </a:r>
            <a:r>
              <a:rPr lang="cs-CZ" sz="2000" dirty="0"/>
              <a:t> of a TV ad </a:t>
            </a:r>
            <a:r>
              <a:rPr lang="cs-CZ" sz="2000" dirty="0" err="1"/>
              <a:t>is</a:t>
            </a:r>
            <a:endParaRPr lang="cs-CZ" sz="2000" dirty="0"/>
          </a:p>
          <a:p>
            <a:pPr lvl="1"/>
            <a:r>
              <a:rPr lang="cs-CZ" sz="2000" dirty="0"/>
              <a:t>A </a:t>
            </a:r>
            <a:r>
              <a:rPr lang="cs-CZ" sz="2000" dirty="0" err="1"/>
              <a:t>if</a:t>
            </a:r>
            <a:r>
              <a:rPr lang="cs-CZ" sz="2000" dirty="0"/>
              <a:t> </a:t>
            </a:r>
            <a:r>
              <a:rPr lang="cs-CZ" sz="2000" dirty="0" err="1"/>
              <a:t>quality</a:t>
            </a:r>
            <a:r>
              <a:rPr lang="cs-CZ" sz="2000" dirty="0"/>
              <a:t> </a:t>
            </a:r>
            <a:r>
              <a:rPr lang="cs-CZ" sz="2000" dirty="0" err="1"/>
              <a:t>is</a:t>
            </a:r>
            <a:r>
              <a:rPr lang="cs-CZ" sz="2000" dirty="0"/>
              <a:t> </a:t>
            </a:r>
            <a:r>
              <a:rPr lang="cs-CZ" sz="2000" dirty="0" err="1"/>
              <a:t>low</a:t>
            </a:r>
            <a:endParaRPr lang="cs-CZ" sz="2000" dirty="0"/>
          </a:p>
          <a:p>
            <a:pPr lvl="1"/>
            <a:r>
              <a:rPr lang="cs-CZ" sz="2000" dirty="0" err="1"/>
              <a:t>aA</a:t>
            </a:r>
            <a:r>
              <a:rPr lang="cs-CZ" sz="2000" dirty="0"/>
              <a:t>, a&lt;1 </a:t>
            </a:r>
            <a:r>
              <a:rPr lang="cs-CZ" sz="2000" dirty="0" err="1"/>
              <a:t>if</a:t>
            </a:r>
            <a:r>
              <a:rPr lang="cs-CZ" sz="2000" dirty="0"/>
              <a:t> </a:t>
            </a:r>
            <a:r>
              <a:rPr lang="cs-CZ" sz="2000" dirty="0" err="1"/>
              <a:t>quality</a:t>
            </a:r>
            <a:r>
              <a:rPr lang="cs-CZ" sz="2000" dirty="0"/>
              <a:t> </a:t>
            </a:r>
            <a:r>
              <a:rPr lang="cs-CZ" sz="2000" dirty="0" err="1"/>
              <a:t>is</a:t>
            </a:r>
            <a:r>
              <a:rPr lang="cs-CZ" sz="2000" dirty="0"/>
              <a:t> </a:t>
            </a:r>
            <a:r>
              <a:rPr lang="cs-CZ" sz="2000" dirty="0" err="1"/>
              <a:t>high</a:t>
            </a:r>
            <a:endParaRPr lang="cs-CZ" sz="2000" dirty="0"/>
          </a:p>
          <a:p>
            <a:r>
              <a:rPr lang="cs-CZ" sz="2000" dirty="0"/>
              <a:t>The </a:t>
            </a:r>
            <a:r>
              <a:rPr lang="cs-CZ" sz="2000" dirty="0" err="1"/>
              <a:t>firm</a:t>
            </a:r>
            <a:r>
              <a:rPr lang="cs-CZ" sz="2000" dirty="0"/>
              <a:t> </a:t>
            </a:r>
            <a:r>
              <a:rPr lang="cs-CZ" sz="2000" dirty="0" err="1"/>
              <a:t>discounts</a:t>
            </a:r>
            <a:r>
              <a:rPr lang="cs-CZ" sz="2000" dirty="0"/>
              <a:t> </a:t>
            </a:r>
            <a:r>
              <a:rPr lang="cs-CZ" sz="2000" dirty="0" err="1"/>
              <a:t>future</a:t>
            </a:r>
            <a:r>
              <a:rPr lang="cs-CZ" sz="2000" dirty="0"/>
              <a:t> by </a:t>
            </a:r>
            <a:r>
              <a:rPr lang="el-GR" sz="2000" dirty="0"/>
              <a:t>δ</a:t>
            </a:r>
            <a:endParaRPr lang="cs-CZ" sz="2000" dirty="0"/>
          </a:p>
          <a:p>
            <a:pPr marL="514350" indent="-514350">
              <a:buFont typeface="+mj-lt"/>
              <a:buAutoNum type="arabicPeriod"/>
            </a:pPr>
            <a:r>
              <a:rPr lang="cs-CZ" sz="2000" dirty="0" err="1"/>
              <a:t>What</a:t>
            </a:r>
            <a:r>
              <a:rPr lang="cs-CZ" sz="2000" dirty="0"/>
              <a:t> </a:t>
            </a:r>
            <a:r>
              <a:rPr lang="cs-CZ" sz="2000" dirty="0" err="1"/>
              <a:t>is</a:t>
            </a:r>
            <a:r>
              <a:rPr lang="cs-CZ" sz="2000" dirty="0"/>
              <a:t> the minimum </a:t>
            </a:r>
            <a:r>
              <a:rPr lang="cs-CZ" sz="2000" dirty="0" err="1"/>
              <a:t>number</a:t>
            </a:r>
            <a:r>
              <a:rPr lang="cs-CZ" sz="2000" dirty="0"/>
              <a:t> of </a:t>
            </a:r>
            <a:r>
              <a:rPr lang="cs-CZ" sz="2000" dirty="0" err="1"/>
              <a:t>ads</a:t>
            </a:r>
            <a:r>
              <a:rPr lang="cs-CZ" sz="2000" dirty="0"/>
              <a:t> </a:t>
            </a:r>
            <a:r>
              <a:rPr lang="cs-CZ" sz="2000" dirty="0" err="1"/>
              <a:t>for</a:t>
            </a:r>
            <a:r>
              <a:rPr lang="cs-CZ" sz="2000" dirty="0"/>
              <a:t> a </a:t>
            </a:r>
            <a:r>
              <a:rPr lang="cs-CZ" sz="2000" dirty="0" err="1"/>
              <a:t>firm</a:t>
            </a:r>
            <a:r>
              <a:rPr lang="cs-CZ" sz="2000" dirty="0"/>
              <a:t> to show </a:t>
            </a:r>
            <a:r>
              <a:rPr lang="cs-CZ" sz="2000" dirty="0" err="1"/>
              <a:t>it</a:t>
            </a:r>
            <a:r>
              <a:rPr lang="cs-CZ" sz="2000" dirty="0"/>
              <a:t> </a:t>
            </a:r>
            <a:r>
              <a:rPr lang="cs-CZ" sz="2000" dirty="0" err="1"/>
              <a:t>is</a:t>
            </a:r>
            <a:r>
              <a:rPr lang="cs-CZ" sz="2000" dirty="0"/>
              <a:t> </a:t>
            </a:r>
            <a:r>
              <a:rPr lang="cs-CZ" sz="2000" dirty="0" err="1"/>
              <a:t>high</a:t>
            </a:r>
            <a:r>
              <a:rPr lang="cs-CZ" sz="2000" dirty="0"/>
              <a:t> </a:t>
            </a:r>
            <a:r>
              <a:rPr lang="cs-CZ" sz="2000" dirty="0" err="1"/>
              <a:t>quality</a:t>
            </a:r>
            <a:r>
              <a:rPr lang="cs-CZ" sz="2000" dirty="0"/>
              <a:t>?</a:t>
            </a:r>
          </a:p>
          <a:p>
            <a:pPr marL="514350" indent="-514350">
              <a:buFont typeface="+mj-lt"/>
              <a:buAutoNum type="arabicPeriod"/>
            </a:pPr>
            <a:r>
              <a:rPr lang="cs-CZ" sz="2000" dirty="0" err="1"/>
              <a:t>How</a:t>
            </a:r>
            <a:r>
              <a:rPr lang="cs-CZ" sz="2000" dirty="0"/>
              <a:t> </a:t>
            </a:r>
            <a:r>
              <a:rPr lang="cs-CZ" sz="2000" dirty="0" err="1"/>
              <a:t>does</a:t>
            </a:r>
            <a:r>
              <a:rPr lang="cs-CZ" sz="2000" dirty="0"/>
              <a:t> the </a:t>
            </a:r>
            <a:r>
              <a:rPr lang="cs-CZ" sz="2000" dirty="0" err="1"/>
              <a:t>andswer</a:t>
            </a:r>
            <a:r>
              <a:rPr lang="cs-CZ" sz="2000" dirty="0"/>
              <a:t> </a:t>
            </a:r>
            <a:r>
              <a:rPr lang="cs-CZ" sz="2000" dirty="0" err="1"/>
              <a:t>depend</a:t>
            </a:r>
            <a:r>
              <a:rPr lang="cs-CZ" sz="2000" dirty="0"/>
              <a:t> on </a:t>
            </a:r>
            <a:r>
              <a:rPr lang="el-GR" sz="2000" dirty="0"/>
              <a:t>δ</a:t>
            </a:r>
            <a:r>
              <a:rPr lang="en-GB" sz="2000" dirty="0"/>
              <a:t>, </a:t>
            </a:r>
            <a:r>
              <a:rPr lang="cs-CZ" sz="2000" dirty="0"/>
              <a:t>a and N?</a:t>
            </a:r>
          </a:p>
        </p:txBody>
      </p:sp>
    </p:spTree>
    <p:extLst>
      <p:ext uri="{BB962C8B-B14F-4D97-AF65-F5344CB8AC3E}">
        <p14:creationId xmlns:p14="http://schemas.microsoft.com/office/powerpoint/2010/main" val="33131980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F8558-D517-441C-B1E2-B36062CB8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0515600" cy="47222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i="1" dirty="0"/>
              <a:t>“Hardly any business practice causes economists greater uneasiness than advertising”</a:t>
            </a:r>
            <a:r>
              <a:rPr lang="cs-CZ" sz="2000" i="1" dirty="0"/>
              <a:t> </a:t>
            </a:r>
            <a:r>
              <a:rPr lang="cs-CZ" sz="2000" dirty="0" err="1"/>
              <a:t>Telser</a:t>
            </a:r>
            <a:r>
              <a:rPr lang="cs-CZ" sz="2000" dirty="0"/>
              <a:t> (1964)</a:t>
            </a:r>
          </a:p>
          <a:p>
            <a:pPr marL="171450" lvl="0" indent="-171450"/>
            <a:endParaRPr lang="cs-CZ" sz="2000" dirty="0">
              <a:sym typeface="Wingdings" panose="05000000000000000000" pitchFamily="2" charset="2"/>
            </a:endParaRPr>
          </a:p>
          <a:p>
            <a:pPr marL="171450" lvl="0" indent="-171450"/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makes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economists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uneasy</a:t>
            </a:r>
            <a:r>
              <a:rPr lang="cs-CZ" sz="2000" dirty="0">
                <a:sym typeface="Wingdings" panose="05000000000000000000" pitchFamily="2" charset="2"/>
              </a:rPr>
              <a:t>. </a:t>
            </a:r>
            <a:r>
              <a:rPr lang="cs-CZ" sz="2000" dirty="0" err="1">
                <a:sym typeface="Wingdings" panose="05000000000000000000" pitchFamily="2" charset="2"/>
              </a:rPr>
              <a:t>Why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that</a:t>
            </a:r>
            <a:r>
              <a:rPr lang="cs-CZ" sz="2000" dirty="0">
                <a:sym typeface="Wingdings" panose="05000000000000000000" pitchFamily="2" charset="2"/>
              </a:rPr>
              <a:t>?</a:t>
            </a:r>
          </a:p>
          <a:p>
            <a:pPr marL="171450" lvl="0" indent="-171450"/>
            <a:r>
              <a:rPr lang="cs-CZ" sz="2000" dirty="0">
                <a:sym typeface="Wingdings" panose="05000000000000000000" pitchFamily="2" charset="2"/>
              </a:rPr>
              <a:t>With most </a:t>
            </a:r>
            <a:r>
              <a:rPr lang="cs-CZ" sz="2000" dirty="0" err="1">
                <a:sym typeface="Wingdings" panose="05000000000000000000" pitchFamily="2" charset="2"/>
              </a:rPr>
              <a:t>things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we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know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if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they</a:t>
            </a:r>
            <a:r>
              <a:rPr lang="cs-CZ" sz="2000" dirty="0">
                <a:sym typeface="Wingdings" panose="05000000000000000000" pitchFamily="2" charset="2"/>
              </a:rPr>
              <a:t> are </a:t>
            </a:r>
            <a:r>
              <a:rPr lang="cs-CZ" sz="2000" dirty="0" err="1">
                <a:sym typeface="Wingdings" panose="05000000000000000000" pitchFamily="2" charset="2"/>
              </a:rPr>
              <a:t>good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or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bad</a:t>
            </a:r>
            <a:endParaRPr lang="cs-CZ" sz="2000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2000" dirty="0" err="1">
                <a:sym typeface="Wingdings" panose="05000000000000000000" pitchFamily="2" charset="2"/>
              </a:rPr>
              <a:t>E.g</a:t>
            </a:r>
            <a:r>
              <a:rPr lang="cs-CZ" sz="2000" dirty="0">
                <a:sym typeface="Wingdings" panose="05000000000000000000" pitchFamily="2" charset="2"/>
              </a:rPr>
              <a:t>. </a:t>
            </a:r>
            <a:r>
              <a:rPr lang="cs-CZ" sz="2000" dirty="0" err="1">
                <a:sym typeface="Wingdings" panose="05000000000000000000" pitchFamily="2" charset="2"/>
              </a:rPr>
              <a:t>education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good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pollution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bad</a:t>
            </a:r>
            <a:r>
              <a:rPr lang="cs-CZ" sz="2000" dirty="0">
                <a:sym typeface="Wingdings" panose="05000000000000000000" pitchFamily="2" charset="2"/>
              </a:rPr>
              <a:t>.</a:t>
            </a:r>
          </a:p>
          <a:p>
            <a:pPr marL="628650" lvl="1" indent="-171450"/>
            <a:r>
              <a:rPr lang="cs-CZ" sz="2000" dirty="0">
                <a:sym typeface="Wingdings" panose="05000000000000000000" pitchFamily="2" charset="2"/>
              </a:rPr>
              <a:t>But </a:t>
            </a:r>
            <a:r>
              <a:rPr lang="cs-CZ" sz="2000" dirty="0" err="1">
                <a:sym typeface="Wingdings" panose="05000000000000000000" pitchFamily="2" charset="2"/>
              </a:rPr>
              <a:t>how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about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?</a:t>
            </a:r>
          </a:p>
          <a:p>
            <a:pPr marL="171450" lvl="0" indent="-171450"/>
            <a:r>
              <a:rPr lang="cs-CZ" sz="2000" dirty="0" err="1">
                <a:sym typeface="Wingdings" panose="05000000000000000000" pitchFamily="2" charset="2"/>
              </a:rPr>
              <a:t>It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goes</a:t>
            </a:r>
            <a:r>
              <a:rPr lang="cs-CZ" sz="2000" dirty="0">
                <a:sym typeface="Wingdings" panose="05000000000000000000" pitchFamily="2" charset="2"/>
              </a:rPr>
              <a:t> more </a:t>
            </a:r>
            <a:r>
              <a:rPr lang="cs-CZ" sz="2000" dirty="0" err="1">
                <a:sym typeface="Wingdings" panose="05000000000000000000" pitchFamily="2" charset="2"/>
              </a:rPr>
              <a:t>fundamental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than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that</a:t>
            </a:r>
            <a:r>
              <a:rPr lang="cs-CZ" sz="2000" dirty="0">
                <a:sym typeface="Wingdings" panose="05000000000000000000" pitchFamily="2" charset="2"/>
              </a:rPr>
              <a:t>. </a:t>
            </a:r>
          </a:p>
          <a:p>
            <a:pPr marL="628650" lvl="1" indent="-171450"/>
            <a:r>
              <a:rPr lang="cs-CZ" sz="2000" dirty="0">
                <a:sym typeface="Wingdings" panose="05000000000000000000" pitchFamily="2" charset="2"/>
              </a:rPr>
              <a:t>As </a:t>
            </a:r>
            <a:r>
              <a:rPr lang="cs-CZ" sz="2000" dirty="0" err="1">
                <a:sym typeface="Wingdings" panose="05000000000000000000" pitchFamily="2" charset="2"/>
              </a:rPr>
              <a:t>economists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we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assume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preferences</a:t>
            </a:r>
            <a:r>
              <a:rPr lang="cs-CZ" sz="2000" dirty="0">
                <a:sym typeface="Wingdings" panose="05000000000000000000" pitchFamily="2" charset="2"/>
              </a:rPr>
              <a:t> are </a:t>
            </a:r>
            <a:r>
              <a:rPr lang="cs-CZ" sz="2000" dirty="0" err="1">
                <a:sym typeface="Wingdings" panose="05000000000000000000" pitchFamily="2" charset="2"/>
              </a:rPr>
              <a:t>fixed</a:t>
            </a:r>
            <a:r>
              <a:rPr lang="cs-CZ" sz="2000" dirty="0">
                <a:sym typeface="Wingdings" panose="05000000000000000000" pitchFamily="2" charset="2"/>
              </a:rPr>
              <a:t> and study </a:t>
            </a:r>
            <a:r>
              <a:rPr lang="cs-CZ" sz="2000" dirty="0" err="1">
                <a:sym typeface="Wingdings" panose="05000000000000000000" pitchFamily="2" charset="2"/>
              </a:rPr>
              <a:t>how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well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we</a:t>
            </a:r>
            <a:r>
              <a:rPr lang="cs-CZ" sz="2000" dirty="0">
                <a:sym typeface="Wingdings" panose="05000000000000000000" pitchFamily="2" charset="2"/>
              </a:rPr>
              <a:t> are </a:t>
            </a:r>
            <a:r>
              <a:rPr lang="cs-CZ" sz="2000" dirty="0" err="1">
                <a:sym typeface="Wingdings" panose="05000000000000000000" pitchFamily="2" charset="2"/>
              </a:rPr>
              <a:t>able</a:t>
            </a:r>
            <a:r>
              <a:rPr lang="cs-CZ" sz="2000" dirty="0">
                <a:sym typeface="Wingdings" panose="05000000000000000000" pitchFamily="2" charset="2"/>
              </a:rPr>
              <a:t> to </a:t>
            </a:r>
            <a:r>
              <a:rPr lang="cs-CZ" sz="2000" dirty="0" err="1">
                <a:sym typeface="Wingdings" panose="05000000000000000000" pitchFamily="2" charset="2"/>
              </a:rPr>
              <a:t>satisfy</a:t>
            </a:r>
            <a:r>
              <a:rPr lang="cs-CZ" sz="2000" dirty="0">
                <a:sym typeface="Wingdings" panose="05000000000000000000" pitchFamily="2" charset="2"/>
              </a:rPr>
              <a:t> these </a:t>
            </a:r>
            <a:r>
              <a:rPr lang="cs-CZ" sz="2000" dirty="0" err="1">
                <a:sym typeface="Wingdings" panose="05000000000000000000" pitchFamily="2" charset="2"/>
              </a:rPr>
              <a:t>fixed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preferences</a:t>
            </a:r>
            <a:r>
              <a:rPr lang="cs-CZ" sz="2000" dirty="0">
                <a:sym typeface="Wingdings" panose="05000000000000000000" pitchFamily="2" charset="2"/>
              </a:rPr>
              <a:t>.</a:t>
            </a:r>
          </a:p>
          <a:p>
            <a:pPr marL="628650" lvl="1" indent="-171450"/>
            <a:r>
              <a:rPr lang="cs-CZ" sz="2000" dirty="0">
                <a:sym typeface="Wingdings" panose="05000000000000000000" pitchFamily="2" charset="2"/>
              </a:rPr>
              <a:t>But the point of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is</a:t>
            </a:r>
            <a:r>
              <a:rPr lang="cs-CZ" sz="2000" dirty="0">
                <a:sym typeface="Wingdings" panose="05000000000000000000" pitchFamily="2" charset="2"/>
              </a:rPr>
              <a:t> to </a:t>
            </a:r>
            <a:r>
              <a:rPr lang="cs-CZ" sz="2000" dirty="0" err="1">
                <a:sym typeface="Wingdings" panose="05000000000000000000" pitchFamily="2" charset="2"/>
              </a:rPr>
              <a:t>change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people‘s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preferences</a:t>
            </a:r>
            <a:r>
              <a:rPr lang="cs-CZ" sz="2000" dirty="0">
                <a:sym typeface="Wingdings" panose="05000000000000000000" pitchFamily="2" charset="2"/>
              </a:rPr>
              <a:t>. </a:t>
            </a:r>
            <a:r>
              <a:rPr lang="cs-CZ" sz="2000" dirty="0" err="1">
                <a:sym typeface="Wingdings" panose="05000000000000000000" pitchFamily="2" charset="2"/>
              </a:rPr>
              <a:t>Can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we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still</a:t>
            </a:r>
            <a:r>
              <a:rPr lang="cs-CZ" sz="2000" dirty="0">
                <a:sym typeface="Wingdings" panose="05000000000000000000" pitchFamily="2" charset="2"/>
              </a:rPr>
              <a:t> study </a:t>
            </a:r>
            <a:r>
              <a:rPr lang="cs-CZ" sz="2000" dirty="0" err="1">
                <a:sym typeface="Wingdings" panose="05000000000000000000" pitchFamily="2" charset="2"/>
              </a:rPr>
              <a:t>advertising</a:t>
            </a:r>
            <a:r>
              <a:rPr lang="cs-CZ" sz="2000" dirty="0">
                <a:sym typeface="Wingdings" panose="05000000000000000000" pitchFamily="2" charset="2"/>
              </a:rPr>
              <a:t>?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Introduction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781906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689426-4964-6A55-0EC0-3043E36B73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7250" y="1316477"/>
            <a:ext cx="3904750" cy="5541523"/>
          </a:xfrm>
          <a:prstGeom prst="rect">
            <a:avLst/>
          </a:prstGeo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en-GB" dirty="0"/>
              <a:t>Intermediaries in online advertising</a:t>
            </a:r>
            <a:endParaRPr lang="cs-CZ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850537F-CA32-4E82-A5F9-41192938A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7715655" cy="4722250"/>
          </a:xfrm>
        </p:spPr>
        <p:txBody>
          <a:bodyPr>
            <a:noAutofit/>
          </a:bodyPr>
          <a:lstStyle/>
          <a:p>
            <a:r>
              <a:rPr lang="en-GB" sz="2000" dirty="0"/>
              <a:t>Targeted online advertising a key revenue source for many online platforms</a:t>
            </a:r>
          </a:p>
          <a:p>
            <a:r>
              <a:rPr lang="en-GB" sz="2000" dirty="0"/>
              <a:t>But the key commodity – consumer attention – highly concentrated at a few platforms (Google search, Facebook…) and auctioned off to advertisers</a:t>
            </a:r>
          </a:p>
          <a:p>
            <a:r>
              <a:rPr lang="en-GB" sz="2000" dirty="0"/>
              <a:t>At the same time, advertisers increasingly hire intermediaries to do the bidding on their behalf (about 75% of all search slots sold)</a:t>
            </a:r>
          </a:p>
          <a:p>
            <a:r>
              <a:rPr lang="en-GB" sz="2000" dirty="0"/>
              <a:t>The intermediaries are themselves large and concentrated (CR4=70%)</a:t>
            </a:r>
          </a:p>
          <a:p>
            <a:r>
              <a:rPr lang="en-GB" sz="2000" dirty="0"/>
              <a:t>Could buyer market power among the intermediaries </a:t>
            </a:r>
            <a:r>
              <a:rPr lang="en-GB" sz="2000" dirty="0" err="1"/>
              <a:t>counterveil</a:t>
            </a:r>
            <a:r>
              <a:rPr lang="en-GB" sz="2000" dirty="0"/>
              <a:t> the platform market power?</a:t>
            </a:r>
          </a:p>
          <a:p>
            <a:r>
              <a:rPr lang="en-GB" sz="2000" dirty="0" err="1"/>
              <a:t>Decarolis</a:t>
            </a:r>
            <a:r>
              <a:rPr lang="en-GB" sz="2000" dirty="0"/>
              <a:t> and </a:t>
            </a:r>
            <a:r>
              <a:rPr lang="en-GB" sz="2000" dirty="0" err="1"/>
              <a:t>Rovigatti</a:t>
            </a:r>
            <a:r>
              <a:rPr lang="en-GB" sz="2000" dirty="0"/>
              <a:t> (2021) suggest </a:t>
            </a:r>
            <a:r>
              <a:rPr lang="en-GB" sz="2000"/>
              <a:t>it could</a:t>
            </a:r>
            <a:endParaRPr lang="cs-CZ" sz="2000"/>
          </a:p>
          <a:p>
            <a:endParaRPr lang="cs-CZ" sz="2000" dirty="0"/>
          </a:p>
        </p:txBody>
      </p:sp>
      <p:pic>
        <p:nvPicPr>
          <p:cNvPr id="1026" name="Picture 2" descr="Návody na vyloučení mobilních apps z obsahové sítě Google Ads - Pudeto">
            <a:extLst>
              <a:ext uri="{FF2B5EF4-FFF2-40B4-BE49-F238E27FC236}">
                <a16:creationId xmlns:a16="http://schemas.microsoft.com/office/drawing/2014/main" id="{9A8B7700-C6A3-D2C8-9650-F788CA5356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6127" y="21174"/>
            <a:ext cx="2112063" cy="130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69140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850537F-CA32-4E82-A5F9-41192938A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0084904" cy="4722250"/>
          </a:xfrm>
        </p:spPr>
        <p:txBody>
          <a:bodyPr>
            <a:noAutofit/>
          </a:bodyPr>
          <a:lstStyle/>
          <a:p>
            <a:endParaRPr lang="cs-CZ" sz="2000"/>
          </a:p>
          <a:p>
            <a:endParaRPr lang="cs-CZ" sz="2000"/>
          </a:p>
          <a:p>
            <a:endParaRPr lang="cs-CZ" sz="2000"/>
          </a:p>
          <a:p>
            <a:endParaRPr lang="cs-CZ" sz="2000"/>
          </a:p>
          <a:p>
            <a:pPr marL="0" indent="0">
              <a:buNone/>
            </a:pPr>
            <a:r>
              <a:rPr lang="cs-CZ" sz="2000"/>
              <a:t>Double marginalisation vs. counterveiling market power:</a:t>
            </a:r>
          </a:p>
          <a:p>
            <a:pPr marL="0" indent="0">
              <a:buNone/>
            </a:pPr>
            <a:r>
              <a:rPr lang="cs-CZ" sz="2000"/>
              <a:t>Why is the former bad for consumers and the latter good?</a:t>
            </a:r>
            <a:endParaRPr lang="cs-CZ" sz="2000" dirty="0"/>
          </a:p>
        </p:txBody>
      </p:sp>
      <p:pic>
        <p:nvPicPr>
          <p:cNvPr id="3074" name="Picture 2" descr="Stop Trying to Ask 'Smart Questions' - The Atlantic">
            <a:extLst>
              <a:ext uri="{FF2B5EF4-FFF2-40B4-BE49-F238E27FC236}">
                <a16:creationId xmlns:a16="http://schemas.microsoft.com/office/drawing/2014/main" id="{8AE94543-8F67-4B51-B31C-CBE00B77C3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54866" y="4536091"/>
            <a:ext cx="3671087" cy="2064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0F52A4AD-798F-45A9-B56F-B7812A7C1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/>
              <a:t>Downstream market power: A question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89152027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ownload Question Mark Question Response Royalty-Free Stock Illustration  Image - Pixabay">
            <a:extLst>
              <a:ext uri="{FF2B5EF4-FFF2-40B4-BE49-F238E27FC236}">
                <a16:creationId xmlns:a16="http://schemas.microsoft.com/office/drawing/2014/main" id="{4101B8E5-9157-4A2D-9DE8-8235E0D82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0877" y="148815"/>
            <a:ext cx="3622431" cy="36224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B5D390B-5FC3-4040-BADA-65C4DBA22A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7509813" cy="4351338"/>
          </a:xfrm>
        </p:spPr>
        <p:txBody>
          <a:bodyPr>
            <a:noAutofit/>
          </a:bodyPr>
          <a:lstStyle/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GB" sz="2400" i="1" dirty="0">
                <a:solidFill>
                  <a:schemeClr val="accent1"/>
                </a:solidFill>
                <a:sym typeface="Wingdings" panose="05000000000000000000" pitchFamily="2" charset="2"/>
              </a:rPr>
              <a:t>What are the three economic views of advertising and how do they differ?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2400" i="1" dirty="0">
                <a:solidFill>
                  <a:schemeClr val="accent1"/>
                </a:solidFill>
                <a:sym typeface="Wingdings" panose="05000000000000000000" pitchFamily="2" charset="2"/>
              </a:rPr>
              <a:t>Why do business associations sometimes try to ban advertising?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2400" i="1" dirty="0">
                <a:solidFill>
                  <a:schemeClr val="accent1"/>
                </a:solidFill>
                <a:sym typeface="Wingdings" panose="05000000000000000000" pitchFamily="2" charset="2"/>
              </a:rPr>
              <a:t>Why do they sometimes support advertising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en-US" sz="2400" i="1" dirty="0">
                <a:solidFill>
                  <a:schemeClr val="accent1"/>
                </a:solidFill>
                <a:sym typeface="Wingdings" panose="05000000000000000000" pitchFamily="2" charset="2"/>
              </a:rPr>
              <a:t>Is advertising good or bad for competition?</a:t>
            </a: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endParaRPr lang="en-US" sz="2400" i="1" dirty="0">
              <a:solidFill>
                <a:schemeClr val="accent1"/>
              </a:solidFill>
              <a:sym typeface="Wingdings" panose="05000000000000000000" pitchFamily="2" charset="2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endParaRPr lang="en-US" sz="2400" i="1" dirty="0">
              <a:solidFill>
                <a:schemeClr val="accent1"/>
              </a:solidFill>
              <a:sym typeface="Wingdings" panose="05000000000000000000" pitchFamily="2" charset="2"/>
            </a:endParaRPr>
          </a:p>
          <a:p>
            <a:pPr>
              <a:lnSpc>
                <a:spcPct val="100000"/>
              </a:lnSpc>
              <a:spcBef>
                <a:spcPts val="0"/>
              </a:spcBef>
              <a:defRPr/>
            </a:pPr>
            <a:endParaRPr lang="en-US" sz="2400" i="1" dirty="0">
              <a:solidFill>
                <a:schemeClr val="accent1"/>
              </a:solidFill>
              <a:sym typeface="Wingdings" panose="05000000000000000000" pitchFamily="2" charset="2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What questions do </a:t>
            </a:r>
            <a:r>
              <a:rPr lang="en-US" u="sng" dirty="0">
                <a:solidFill>
                  <a:schemeClr val="accent1"/>
                </a:solidFill>
                <a:sym typeface="Wingdings" panose="05000000000000000000" pitchFamily="2" charset="2"/>
              </a:rPr>
              <a:t>you</a:t>
            </a:r>
            <a:r>
              <a:rPr lang="en-US" dirty="0">
                <a:solidFill>
                  <a:schemeClr val="accent1"/>
                </a:solidFill>
                <a:sym typeface="Wingdings" panose="05000000000000000000" pitchFamily="2" charset="2"/>
              </a:rPr>
              <a:t> have?</a:t>
            </a:r>
            <a:endParaRPr lang="cs-CZ" dirty="0">
              <a:solidFill>
                <a:schemeClr val="accent1"/>
              </a:solidFill>
              <a:sym typeface="Wingdings" panose="05000000000000000000" pitchFamily="2" charset="2"/>
            </a:endParaRPr>
          </a:p>
          <a:p>
            <a:pPr marL="457200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endParaRPr lang="cs-CZ" sz="1600" dirty="0">
              <a:sym typeface="Wingdings" panose="05000000000000000000" pitchFamily="2" charset="2"/>
            </a:endParaRPr>
          </a:p>
          <a:p>
            <a:pPr marL="171450" indent="-171450">
              <a:lnSpc>
                <a:spcPct val="100000"/>
              </a:lnSpc>
              <a:spcBef>
                <a:spcPts val="0"/>
              </a:spcBef>
              <a:defRPr/>
            </a:pPr>
            <a:endParaRPr lang="cs-CZ" sz="2000" dirty="0">
              <a:sym typeface="Wingdings" panose="05000000000000000000" pitchFamily="2" charset="2"/>
            </a:endParaRPr>
          </a:p>
          <a:p>
            <a:pPr marL="171450" indent="-171450">
              <a:lnSpc>
                <a:spcPct val="100000"/>
              </a:lnSpc>
              <a:spcBef>
                <a:spcPts val="0"/>
              </a:spcBef>
              <a:defRPr/>
            </a:pPr>
            <a:endParaRPr lang="cs-CZ" sz="2400" dirty="0"/>
          </a:p>
          <a:p>
            <a:pPr marL="171450" indent="-171450">
              <a:lnSpc>
                <a:spcPct val="100000"/>
              </a:lnSpc>
              <a:spcBef>
                <a:spcPts val="0"/>
              </a:spcBef>
              <a:defRPr/>
            </a:pPr>
            <a:endParaRPr lang="cs-CZ" sz="2400" dirty="0"/>
          </a:p>
        </p:txBody>
      </p:sp>
    </p:spTree>
    <p:extLst>
      <p:ext uri="{BB962C8B-B14F-4D97-AF65-F5344CB8AC3E}">
        <p14:creationId xmlns:p14="http://schemas.microsoft.com/office/powerpoint/2010/main" val="3552342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2968557" cy="1325563"/>
          </a:xfrm>
        </p:spPr>
        <p:txBody>
          <a:bodyPr/>
          <a:lstStyle/>
          <a:p>
            <a:r>
              <a:rPr lang="cs-CZ" dirty="0" err="1"/>
              <a:t>Why</a:t>
            </a:r>
            <a:r>
              <a:rPr lang="cs-CZ" dirty="0"/>
              <a:t> </a:t>
            </a:r>
            <a:r>
              <a:rPr lang="cs-CZ" dirty="0" err="1"/>
              <a:t>should</a:t>
            </a:r>
            <a:r>
              <a:rPr lang="cs-CZ" dirty="0"/>
              <a:t> I care?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865A5DC-6C63-435E-BB2F-39EEA0A8CD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4107" y="0"/>
            <a:ext cx="81978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0646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Red Bull 0,473l 12x - Pan Alfréd">
            <a:extLst>
              <a:ext uri="{FF2B5EF4-FFF2-40B4-BE49-F238E27FC236}">
                <a16:creationId xmlns:a16="http://schemas.microsoft.com/office/drawing/2014/main" id="{C5B00201-D1E0-38A9-974D-BD35C087F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51" y="4074264"/>
            <a:ext cx="22352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F8558-D517-441C-B1E2-B36062CB8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7502" y="1474378"/>
            <a:ext cx="10199452" cy="4722249"/>
          </a:xfrm>
        </p:spPr>
        <p:txBody>
          <a:bodyPr>
            <a:noAutofit/>
          </a:bodyPr>
          <a:lstStyle/>
          <a:p>
            <a:pPr marL="171450" lvl="0" indent="-171450"/>
            <a:r>
              <a:rPr lang="cs-CZ" sz="1800" dirty="0" err="1">
                <a:sym typeface="Wingdings" panose="05000000000000000000" pitchFamily="2" charset="2"/>
              </a:rPr>
              <a:t>Yet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another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reason</a:t>
            </a:r>
            <a:r>
              <a:rPr lang="cs-CZ" sz="1800" dirty="0">
                <a:sym typeface="Wingdings" panose="05000000000000000000" pitchFamily="2" charset="2"/>
              </a:rPr>
              <a:t> to </a:t>
            </a:r>
            <a:r>
              <a:rPr lang="cs-CZ" sz="1800" dirty="0" err="1">
                <a:sym typeface="Wingdings" panose="05000000000000000000" pitchFamily="2" charset="2"/>
              </a:rPr>
              <a:t>be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uneasy</a:t>
            </a:r>
            <a:r>
              <a:rPr lang="cs-CZ" sz="1800" dirty="0">
                <a:sym typeface="Wingdings" panose="05000000000000000000" pitchFamily="2" charset="2"/>
              </a:rPr>
              <a:t>: 3 </a:t>
            </a:r>
            <a:r>
              <a:rPr lang="cs-CZ" sz="1800" dirty="0" err="1">
                <a:sym typeface="Wingdings" panose="05000000000000000000" pitchFamily="2" charset="2"/>
              </a:rPr>
              <a:t>rather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different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ways</a:t>
            </a:r>
            <a:r>
              <a:rPr lang="cs-CZ" sz="1800" dirty="0">
                <a:sym typeface="Wingdings" panose="05000000000000000000" pitchFamily="2" charset="2"/>
              </a:rPr>
              <a:t> to </a:t>
            </a:r>
            <a:r>
              <a:rPr lang="cs-CZ" sz="1800" dirty="0" err="1">
                <a:sym typeface="Wingdings" panose="05000000000000000000" pitchFamily="2" charset="2"/>
              </a:rPr>
              <a:t>think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about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advertising</a:t>
            </a:r>
            <a:endParaRPr lang="cs-CZ" sz="1800" dirty="0">
              <a:sym typeface="Wingdings" panose="05000000000000000000" pitchFamily="2" charset="2"/>
            </a:endParaRPr>
          </a:p>
          <a:p>
            <a:pPr marL="628650" lvl="1" indent="-171450"/>
            <a:endParaRPr lang="en-GB" sz="1800" b="1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1800" b="1" dirty="0" err="1">
                <a:sym typeface="Wingdings" panose="05000000000000000000" pitchFamily="2" charset="2"/>
              </a:rPr>
              <a:t>Persuasive</a:t>
            </a:r>
            <a:r>
              <a:rPr lang="cs-CZ" sz="1800" dirty="0">
                <a:sym typeface="Wingdings" panose="05000000000000000000" pitchFamily="2" charset="2"/>
              </a:rPr>
              <a:t> – </a:t>
            </a:r>
            <a:r>
              <a:rPr lang="cs-CZ" sz="1800" dirty="0" err="1">
                <a:sym typeface="Wingdings" panose="05000000000000000000" pitchFamily="2" charset="2"/>
              </a:rPr>
              <a:t>affects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consumers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tastes</a:t>
            </a:r>
            <a:r>
              <a:rPr lang="cs-CZ" sz="1800" dirty="0">
                <a:sym typeface="Wingdings" panose="05000000000000000000" pitchFamily="2" charset="2"/>
              </a:rPr>
              <a:t> (</a:t>
            </a:r>
            <a:r>
              <a:rPr lang="cs-CZ" sz="1800" dirty="0" err="1">
                <a:sym typeface="Wingdings" panose="05000000000000000000" pitchFamily="2" charset="2"/>
              </a:rPr>
              <a:t>i.e</a:t>
            </a:r>
            <a:r>
              <a:rPr lang="cs-CZ" sz="1800" dirty="0">
                <a:sym typeface="Wingdings" panose="05000000000000000000" pitchFamily="2" charset="2"/>
              </a:rPr>
              <a:t>. </a:t>
            </a:r>
            <a:r>
              <a:rPr lang="cs-CZ" sz="1800" dirty="0" err="1">
                <a:sym typeface="Wingdings" panose="05000000000000000000" pitchFamily="2" charset="2"/>
              </a:rPr>
              <a:t>change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their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preferences</a:t>
            </a:r>
            <a:r>
              <a:rPr lang="cs-CZ" sz="1800" dirty="0">
                <a:sym typeface="Wingdings" panose="05000000000000000000" pitchFamily="2" charset="2"/>
              </a:rPr>
              <a:t>)</a:t>
            </a:r>
            <a:endParaRPr lang="en-GB" sz="1800" dirty="0">
              <a:sym typeface="Wingdings" panose="05000000000000000000" pitchFamily="2" charset="2"/>
            </a:endParaRPr>
          </a:p>
          <a:p>
            <a:pPr marL="628650" lvl="1" indent="-171450"/>
            <a:endParaRPr lang="en-GB" sz="1800" b="1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1800" b="1" dirty="0" err="1">
                <a:sym typeface="Wingdings" panose="05000000000000000000" pitchFamily="2" charset="2"/>
              </a:rPr>
              <a:t>Informative</a:t>
            </a:r>
            <a:r>
              <a:rPr lang="cs-CZ" sz="1800" dirty="0">
                <a:sym typeface="Wingdings" panose="05000000000000000000" pitchFamily="2" charset="2"/>
              </a:rPr>
              <a:t> – </a:t>
            </a:r>
            <a:r>
              <a:rPr lang="cs-CZ" sz="1800" dirty="0" err="1">
                <a:sym typeface="Wingdings" panose="05000000000000000000" pitchFamily="2" charset="2"/>
              </a:rPr>
              <a:t>provides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consumers</a:t>
            </a:r>
            <a:r>
              <a:rPr lang="cs-CZ" sz="1800" dirty="0">
                <a:sym typeface="Wingdings" panose="05000000000000000000" pitchFamily="2" charset="2"/>
              </a:rPr>
              <a:t> with </a:t>
            </a:r>
            <a:r>
              <a:rPr lang="cs-CZ" sz="1800" dirty="0" err="1">
                <a:sym typeface="Wingdings" panose="05000000000000000000" pitchFamily="2" charset="2"/>
              </a:rPr>
              <a:t>information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about</a:t>
            </a:r>
            <a:r>
              <a:rPr lang="cs-CZ" sz="1800" dirty="0">
                <a:sym typeface="Wingdings" panose="05000000000000000000" pitchFamily="2" charset="2"/>
              </a:rPr>
              <a:t> existence, </a:t>
            </a:r>
            <a:r>
              <a:rPr lang="cs-CZ" sz="1800" dirty="0" err="1">
                <a:sym typeface="Wingdings" panose="05000000000000000000" pitchFamily="2" charset="2"/>
              </a:rPr>
              <a:t>price</a:t>
            </a:r>
            <a:r>
              <a:rPr lang="cs-CZ" sz="1800" dirty="0">
                <a:sym typeface="Wingdings" panose="05000000000000000000" pitchFamily="2" charset="2"/>
              </a:rPr>
              <a:t> and </a:t>
            </a:r>
            <a:r>
              <a:rPr lang="cs-CZ" sz="1800" dirty="0" err="1">
                <a:sym typeface="Wingdings" panose="05000000000000000000" pitchFamily="2" charset="2"/>
              </a:rPr>
              <a:t>characteristics</a:t>
            </a:r>
            <a:r>
              <a:rPr lang="cs-CZ" sz="1800" dirty="0">
                <a:sym typeface="Wingdings" panose="05000000000000000000" pitchFamily="2" charset="2"/>
              </a:rPr>
              <a:t> of </a:t>
            </a:r>
            <a:r>
              <a:rPr lang="cs-CZ" sz="1800" dirty="0" err="1">
                <a:sym typeface="Wingdings" panose="05000000000000000000" pitchFamily="2" charset="2"/>
              </a:rPr>
              <a:t>products</a:t>
            </a:r>
            <a:endParaRPr lang="cs-CZ" sz="1800" dirty="0">
              <a:sym typeface="Wingdings" panose="05000000000000000000" pitchFamily="2" charset="2"/>
            </a:endParaRPr>
          </a:p>
          <a:p>
            <a:pPr marL="1085850" lvl="2" indent="-171450"/>
            <a:r>
              <a:rPr lang="cs-CZ" sz="1800" dirty="0" err="1">
                <a:sym typeface="Wingdings" panose="05000000000000000000" pitchFamily="2" charset="2"/>
              </a:rPr>
              <a:t>directly</a:t>
            </a:r>
            <a:endParaRPr lang="cs-CZ" sz="1800" dirty="0">
              <a:sym typeface="Wingdings" panose="05000000000000000000" pitchFamily="2" charset="2"/>
            </a:endParaRPr>
          </a:p>
          <a:p>
            <a:pPr marL="1085850" lvl="2" indent="-171450"/>
            <a:r>
              <a:rPr lang="cs-CZ" sz="1800" dirty="0" err="1">
                <a:sym typeface="Wingdings" panose="05000000000000000000" pitchFamily="2" charset="2"/>
              </a:rPr>
              <a:t>indirectly</a:t>
            </a:r>
            <a:r>
              <a:rPr lang="cs-CZ" sz="1800" dirty="0">
                <a:sym typeface="Wingdings" panose="05000000000000000000" pitchFamily="2" charset="2"/>
              </a:rPr>
              <a:t>, </a:t>
            </a:r>
            <a:r>
              <a:rPr lang="cs-CZ" sz="1800" dirty="0" err="1">
                <a:sym typeface="Wingdings" panose="05000000000000000000" pitchFamily="2" charset="2"/>
              </a:rPr>
              <a:t>through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signalling</a:t>
            </a:r>
            <a:r>
              <a:rPr lang="cs-CZ" sz="1800" dirty="0">
                <a:sym typeface="Wingdings" panose="05000000000000000000" pitchFamily="2" charset="2"/>
              </a:rPr>
              <a:t> by the </a:t>
            </a:r>
            <a:r>
              <a:rPr lang="cs-CZ" sz="1800" dirty="0" err="1">
                <a:sym typeface="Wingdings" panose="05000000000000000000" pitchFamily="2" charset="2"/>
              </a:rPr>
              <a:t>virtue</a:t>
            </a:r>
            <a:r>
              <a:rPr lang="cs-CZ" sz="1800" dirty="0">
                <a:sym typeface="Wingdings" panose="05000000000000000000" pitchFamily="2" charset="2"/>
              </a:rPr>
              <a:t> of </a:t>
            </a:r>
            <a:r>
              <a:rPr lang="cs-CZ" sz="1800" dirty="0" err="1">
                <a:sym typeface="Wingdings" panose="05000000000000000000" pitchFamily="2" charset="2"/>
              </a:rPr>
              <a:t>paying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for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an</a:t>
            </a:r>
            <a:r>
              <a:rPr lang="cs-CZ" sz="1800" dirty="0">
                <a:sym typeface="Wingdings" panose="05000000000000000000" pitchFamily="2" charset="2"/>
              </a:rPr>
              <a:t> ad (</a:t>
            </a:r>
            <a:r>
              <a:rPr lang="cs-CZ" sz="1800" dirty="0" err="1">
                <a:sym typeface="Wingdings" panose="05000000000000000000" pitchFamily="2" charset="2"/>
              </a:rPr>
              <a:t>independently</a:t>
            </a:r>
            <a:r>
              <a:rPr lang="cs-CZ" sz="1800" dirty="0">
                <a:sym typeface="Wingdings" panose="05000000000000000000" pitchFamily="2" charset="2"/>
              </a:rPr>
              <a:t> of the </a:t>
            </a:r>
            <a:r>
              <a:rPr lang="cs-CZ" sz="1800" dirty="0" err="1">
                <a:sym typeface="Wingdings" panose="05000000000000000000" pitchFamily="2" charset="2"/>
              </a:rPr>
              <a:t>content</a:t>
            </a:r>
            <a:r>
              <a:rPr lang="cs-CZ" sz="1800" dirty="0">
                <a:sym typeface="Wingdings" panose="05000000000000000000" pitchFamily="2" charset="2"/>
              </a:rPr>
              <a:t>)</a:t>
            </a:r>
          </a:p>
          <a:p>
            <a:pPr marL="628650" lvl="1" indent="-171450"/>
            <a:endParaRPr lang="en-GB" sz="1800" b="1" dirty="0">
              <a:sym typeface="Wingdings" panose="05000000000000000000" pitchFamily="2" charset="2"/>
            </a:endParaRPr>
          </a:p>
          <a:p>
            <a:pPr marL="628650" lvl="1" indent="-171450"/>
            <a:r>
              <a:rPr lang="cs-CZ" sz="1800" b="1" dirty="0" err="1">
                <a:sym typeface="Wingdings" panose="05000000000000000000" pitchFamily="2" charset="2"/>
              </a:rPr>
              <a:t>Complementary</a:t>
            </a:r>
            <a:r>
              <a:rPr lang="cs-CZ" sz="1800" dirty="0">
                <a:sym typeface="Wingdings" panose="05000000000000000000" pitchFamily="2" charset="2"/>
              </a:rPr>
              <a:t> – </a:t>
            </a:r>
            <a:r>
              <a:rPr lang="cs-CZ" sz="1800" dirty="0" err="1">
                <a:sym typeface="Wingdings" panose="05000000000000000000" pitchFamily="2" charset="2"/>
              </a:rPr>
              <a:t>advertising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complementary</a:t>
            </a:r>
            <a:r>
              <a:rPr lang="cs-CZ" sz="1800" dirty="0">
                <a:sym typeface="Wingdings" panose="05000000000000000000" pitchFamily="2" charset="2"/>
              </a:rPr>
              <a:t> to the </a:t>
            </a:r>
            <a:r>
              <a:rPr lang="cs-CZ" sz="1800" dirty="0" err="1">
                <a:sym typeface="Wingdings" panose="05000000000000000000" pitchFamily="2" charset="2"/>
              </a:rPr>
              <a:t>product</a:t>
            </a:r>
            <a:r>
              <a:rPr lang="cs-CZ" sz="1800" dirty="0">
                <a:sym typeface="Wingdings" panose="05000000000000000000" pitchFamily="2" charset="2"/>
              </a:rPr>
              <a:t> (</a:t>
            </a:r>
            <a:r>
              <a:rPr lang="cs-CZ" sz="1800" dirty="0" err="1">
                <a:sym typeface="Wingdings" panose="05000000000000000000" pitchFamily="2" charset="2"/>
              </a:rPr>
              <a:t>we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would</a:t>
            </a:r>
            <a:r>
              <a:rPr lang="cs-CZ" sz="1800" dirty="0">
                <a:sym typeface="Wingdings" panose="05000000000000000000" pitchFamily="2" charset="2"/>
              </a:rPr>
              <a:t> not </a:t>
            </a:r>
            <a:r>
              <a:rPr lang="cs-CZ" sz="1800" dirty="0" err="1">
                <a:sym typeface="Wingdings" panose="05000000000000000000" pitchFamily="2" charset="2"/>
              </a:rPr>
              <a:t>feel</a:t>
            </a:r>
            <a:r>
              <a:rPr lang="cs-CZ" sz="1800" dirty="0">
                <a:sym typeface="Wingdings" panose="05000000000000000000" pitchFamily="2" charset="2"/>
              </a:rPr>
              <a:t> so cool </a:t>
            </a:r>
            <a:r>
              <a:rPr lang="cs-CZ" sz="1800" dirty="0" err="1">
                <a:sym typeface="Wingdings" panose="05000000000000000000" pitchFamily="2" charset="2"/>
              </a:rPr>
              <a:t>owning</a:t>
            </a:r>
            <a:r>
              <a:rPr lang="cs-CZ" sz="1800" dirty="0">
                <a:sym typeface="Wingdings" panose="05000000000000000000" pitchFamily="2" charset="2"/>
              </a:rPr>
              <a:t> a </a:t>
            </a:r>
            <a:r>
              <a:rPr lang="cs-CZ" sz="1800" dirty="0" err="1">
                <a:sym typeface="Wingdings" panose="05000000000000000000" pitchFamily="2" charset="2"/>
              </a:rPr>
              <a:t>product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if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its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ads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did</a:t>
            </a:r>
            <a:r>
              <a:rPr lang="cs-CZ" sz="1800" dirty="0">
                <a:sym typeface="Wingdings" panose="05000000000000000000" pitchFamily="2" charset="2"/>
              </a:rPr>
              <a:t> not make </a:t>
            </a:r>
            <a:r>
              <a:rPr lang="cs-CZ" sz="1800" dirty="0" err="1">
                <a:sym typeface="Wingdings" panose="05000000000000000000" pitchFamily="2" charset="2"/>
              </a:rPr>
              <a:t>its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ownership</a:t>
            </a:r>
            <a:r>
              <a:rPr lang="cs-CZ" sz="1800" dirty="0">
                <a:sym typeface="Wingdings" panose="05000000000000000000" pitchFamily="2" charset="2"/>
              </a:rPr>
              <a:t> cool)</a:t>
            </a:r>
            <a:endParaRPr lang="en-GB" sz="1800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cs-CZ" sz="1400" dirty="0">
                <a:sym typeface="Wingdings" panose="05000000000000000000" pitchFamily="2" charset="2"/>
                <a:hlinkClick r:id="rId4"/>
              </a:rPr>
              <a:t>https://www.youtube.com/watch?v=NtZVFUvn3_U</a:t>
            </a:r>
            <a:endParaRPr lang="en-GB" sz="1400" dirty="0">
              <a:sym typeface="Wingdings" panose="05000000000000000000" pitchFamily="2" charset="2"/>
            </a:endParaRPr>
          </a:p>
          <a:p>
            <a:pPr marL="628650" lvl="1" indent="-171450"/>
            <a:endParaRPr lang="cs-CZ" sz="1800" dirty="0">
              <a:sym typeface="Wingdings" panose="05000000000000000000" pitchFamily="2" charset="2"/>
            </a:endParaRPr>
          </a:p>
          <a:p>
            <a:pPr marL="171450" indent="-171450"/>
            <a:r>
              <a:rPr lang="cs-CZ" sz="1800" dirty="0">
                <a:sym typeface="Wingdings" panose="05000000000000000000" pitchFamily="2" charset="2"/>
              </a:rPr>
              <a:t>All 3 </a:t>
            </a:r>
            <a:r>
              <a:rPr lang="cs-CZ" sz="1800" dirty="0" err="1">
                <a:sym typeface="Wingdings" panose="05000000000000000000" pitchFamily="2" charset="2"/>
              </a:rPr>
              <a:t>views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correct</a:t>
            </a:r>
            <a:r>
              <a:rPr lang="cs-CZ" sz="1800" dirty="0">
                <a:sym typeface="Wingdings" panose="05000000000000000000" pitchFamily="2" charset="2"/>
              </a:rPr>
              <a:t> in </a:t>
            </a:r>
            <a:r>
              <a:rPr lang="cs-CZ" sz="1800" dirty="0" err="1">
                <a:sym typeface="Wingdings" panose="05000000000000000000" pitchFamily="2" charset="2"/>
              </a:rPr>
              <a:t>certain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contexts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en-GB" sz="1800" dirty="0">
                <a:sym typeface="Wingdings" panose="05000000000000000000" pitchFamily="2" charset="2"/>
              </a:rPr>
              <a:t>and n</a:t>
            </a:r>
            <a:r>
              <a:rPr lang="cs-CZ" sz="1800" dirty="0">
                <a:sym typeface="Wingdings" panose="05000000000000000000" pitchFamily="2" charset="2"/>
              </a:rPr>
              <a:t>o </a:t>
            </a:r>
            <a:r>
              <a:rPr lang="cs-CZ" sz="1800" dirty="0" err="1">
                <a:sym typeface="Wingdings" panose="05000000000000000000" pitchFamily="2" charset="2"/>
              </a:rPr>
              <a:t>view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correct</a:t>
            </a:r>
            <a:r>
              <a:rPr lang="cs-CZ" sz="1800" dirty="0">
                <a:sym typeface="Wingdings" panose="05000000000000000000" pitchFamily="2" charset="2"/>
              </a:rPr>
              <a:t> in </a:t>
            </a:r>
            <a:r>
              <a:rPr lang="cs-CZ" sz="1800" dirty="0" err="1">
                <a:sym typeface="Wingdings" panose="05000000000000000000" pitchFamily="2" charset="2"/>
              </a:rPr>
              <a:t>all</a:t>
            </a:r>
            <a:r>
              <a:rPr lang="cs-CZ" sz="1800" dirty="0">
                <a:sym typeface="Wingdings" panose="05000000000000000000" pitchFamily="2" charset="2"/>
              </a:rPr>
              <a:t> </a:t>
            </a:r>
            <a:r>
              <a:rPr lang="cs-CZ" sz="1800" dirty="0" err="1">
                <a:sym typeface="Wingdings" panose="05000000000000000000" pitchFamily="2" charset="2"/>
              </a:rPr>
              <a:t>contexts</a:t>
            </a:r>
            <a:endParaRPr lang="cs-CZ" sz="1800" dirty="0">
              <a:sym typeface="Wingdings" panose="05000000000000000000" pitchFamily="2" charset="2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/>
              <a:t>3 </a:t>
            </a:r>
            <a:r>
              <a:rPr lang="cs-CZ" dirty="0" err="1"/>
              <a:t>views</a:t>
            </a:r>
            <a:r>
              <a:rPr lang="cs-CZ" dirty="0"/>
              <a:t> </a:t>
            </a:r>
            <a:r>
              <a:rPr lang="cs-CZ" dirty="0" err="1"/>
              <a:t>of</a:t>
            </a:r>
            <a:r>
              <a:rPr lang="cs-CZ" dirty="0"/>
              <a:t> </a:t>
            </a:r>
            <a:r>
              <a:rPr lang="cs-CZ" dirty="0" err="1"/>
              <a:t>advertising</a:t>
            </a:r>
            <a:endParaRPr lang="cs-CZ" dirty="0"/>
          </a:p>
        </p:txBody>
      </p:sp>
      <p:pic>
        <p:nvPicPr>
          <p:cNvPr id="4098" name="Picture 2" descr="Kaufland leták Praha 8 - Libeň od 13. 12. | Kupi.cz">
            <a:extLst>
              <a:ext uri="{FF2B5EF4-FFF2-40B4-BE49-F238E27FC236}">
                <a16:creationId xmlns:a16="http://schemas.microsoft.com/office/drawing/2014/main" id="{4A72787B-568D-03ED-6E61-D5CE2C1D3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977" y="2685275"/>
            <a:ext cx="1145777" cy="1621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The history of our contoured bottle | Coca-Cola History | Coca-Cola GB">
            <a:extLst>
              <a:ext uri="{FF2B5EF4-FFF2-40B4-BE49-F238E27FC236}">
                <a16:creationId xmlns:a16="http://schemas.microsoft.com/office/drawing/2014/main" id="{1F518FAF-2924-B21E-889C-035AFA6CB1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051" y="1784667"/>
            <a:ext cx="1791511" cy="85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970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F8558-D517-441C-B1E2-B36062CB8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2470" y="2323681"/>
            <a:ext cx="10222281" cy="3241690"/>
          </a:xfrm>
        </p:spPr>
        <p:txBody>
          <a:bodyPr>
            <a:noAutofit/>
          </a:bodyPr>
          <a:lstStyle/>
          <a:p>
            <a:r>
              <a:rPr lang="cs-CZ" sz="2000" dirty="0" err="1"/>
              <a:t>Persuasive</a:t>
            </a:r>
            <a:r>
              <a:rPr lang="cs-CZ" sz="2000" dirty="0"/>
              <a:t> </a:t>
            </a:r>
            <a:r>
              <a:rPr lang="cs-CZ" sz="2000" dirty="0" err="1"/>
              <a:t>advertising</a:t>
            </a:r>
            <a:endParaRPr lang="cs-CZ" sz="2000" dirty="0"/>
          </a:p>
          <a:p>
            <a:r>
              <a:rPr lang="cs-CZ" sz="2000" dirty="0"/>
              <a:t>Direct </a:t>
            </a:r>
            <a:r>
              <a:rPr lang="cs-CZ" sz="2000" dirty="0" err="1"/>
              <a:t>informative</a:t>
            </a:r>
            <a:r>
              <a:rPr lang="cs-CZ" sz="2000" dirty="0"/>
              <a:t> </a:t>
            </a:r>
            <a:r>
              <a:rPr lang="cs-CZ" sz="2000" dirty="0" err="1"/>
              <a:t>advertising</a:t>
            </a:r>
            <a:endParaRPr lang="cs-CZ" sz="2000" dirty="0"/>
          </a:p>
          <a:p>
            <a:r>
              <a:rPr lang="cs-CZ" sz="2000" dirty="0" err="1"/>
              <a:t>Indirect</a:t>
            </a:r>
            <a:r>
              <a:rPr lang="cs-CZ" sz="2000" dirty="0"/>
              <a:t> </a:t>
            </a:r>
            <a:r>
              <a:rPr lang="cs-CZ" sz="2000" dirty="0" err="1"/>
              <a:t>informative</a:t>
            </a:r>
            <a:r>
              <a:rPr lang="cs-CZ" sz="2000" dirty="0"/>
              <a:t> </a:t>
            </a:r>
            <a:r>
              <a:rPr lang="cs-CZ" sz="2000" dirty="0" err="1"/>
              <a:t>advertising</a:t>
            </a:r>
            <a:endParaRPr lang="cs-CZ" sz="2000" dirty="0"/>
          </a:p>
          <a:p>
            <a:pPr marL="0" indent="0">
              <a:buNone/>
            </a:pPr>
            <a:endParaRPr lang="cs-CZ" sz="20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Topic</a:t>
            </a:r>
            <a:r>
              <a:rPr lang="cs-CZ"/>
              <a:t> outline</a:t>
            </a:r>
          </a:p>
        </p:txBody>
      </p:sp>
    </p:spTree>
    <p:extLst>
      <p:ext uri="{BB962C8B-B14F-4D97-AF65-F5344CB8AC3E}">
        <p14:creationId xmlns:p14="http://schemas.microsoft.com/office/powerpoint/2010/main" val="383998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AF8558-D517-441C-B1E2-B36062CB89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12470" y="2323681"/>
            <a:ext cx="10222281" cy="3241690"/>
          </a:xfrm>
        </p:spPr>
        <p:txBody>
          <a:bodyPr>
            <a:noAutofit/>
          </a:bodyPr>
          <a:lstStyle/>
          <a:p>
            <a:r>
              <a:rPr lang="cs-CZ" sz="2000" dirty="0" err="1">
                <a:solidFill>
                  <a:srgbClr val="00B050"/>
                </a:solidFill>
              </a:rPr>
              <a:t>Persuasive</a:t>
            </a:r>
            <a:r>
              <a:rPr lang="cs-CZ" sz="2000" dirty="0">
                <a:solidFill>
                  <a:srgbClr val="00B050"/>
                </a:solidFill>
              </a:rPr>
              <a:t> </a:t>
            </a:r>
            <a:r>
              <a:rPr lang="cs-CZ" sz="2000" dirty="0" err="1">
                <a:solidFill>
                  <a:srgbClr val="00B050"/>
                </a:solidFill>
              </a:rPr>
              <a:t>advertising</a:t>
            </a:r>
            <a:endParaRPr lang="cs-CZ" sz="2000" dirty="0">
              <a:solidFill>
                <a:srgbClr val="00B050"/>
              </a:solidFill>
            </a:endParaRPr>
          </a:p>
          <a:p>
            <a:r>
              <a:rPr lang="cs-CZ" sz="2000" dirty="0"/>
              <a:t>Direct </a:t>
            </a:r>
            <a:r>
              <a:rPr lang="cs-CZ" sz="2000" dirty="0" err="1"/>
              <a:t>informative</a:t>
            </a:r>
            <a:r>
              <a:rPr lang="cs-CZ" sz="2000" dirty="0"/>
              <a:t> </a:t>
            </a:r>
            <a:r>
              <a:rPr lang="cs-CZ" sz="2000" dirty="0" err="1"/>
              <a:t>advertising</a:t>
            </a:r>
            <a:endParaRPr lang="cs-CZ" sz="2000" dirty="0"/>
          </a:p>
          <a:p>
            <a:r>
              <a:rPr lang="cs-CZ" sz="2000" dirty="0" err="1"/>
              <a:t>Indirect</a:t>
            </a:r>
            <a:r>
              <a:rPr lang="cs-CZ" sz="2000" dirty="0"/>
              <a:t> </a:t>
            </a:r>
            <a:r>
              <a:rPr lang="cs-CZ" sz="2000" dirty="0" err="1"/>
              <a:t>informative</a:t>
            </a:r>
            <a:r>
              <a:rPr lang="cs-CZ" sz="2000" dirty="0"/>
              <a:t> </a:t>
            </a:r>
            <a:r>
              <a:rPr lang="cs-CZ" sz="2000" dirty="0" err="1"/>
              <a:t>advertising</a:t>
            </a:r>
            <a:endParaRPr lang="cs-CZ" sz="20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Topic</a:t>
            </a:r>
            <a:r>
              <a:rPr lang="cs-CZ"/>
              <a:t> outline</a:t>
            </a:r>
          </a:p>
        </p:txBody>
      </p:sp>
    </p:spTree>
    <p:extLst>
      <p:ext uri="{BB962C8B-B14F-4D97-AF65-F5344CB8AC3E}">
        <p14:creationId xmlns:p14="http://schemas.microsoft.com/office/powerpoint/2010/main" val="3482737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Persuasive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and </a:t>
            </a:r>
            <a:r>
              <a:rPr lang="cs-CZ" dirty="0" err="1"/>
              <a:t>competition</a:t>
            </a:r>
            <a:endParaRPr lang="cs-CZ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D3E88261-A07D-40E0-A61F-971FDB3CF26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474378"/>
                <a:ext cx="10515600" cy="4722249"/>
              </a:xfrm>
            </p:spPr>
            <p:txBody>
              <a:bodyPr>
                <a:noAutofit/>
              </a:bodyPr>
              <a:lstStyle/>
              <a:p>
                <a:pPr marL="457200" lvl="1" indent="0">
                  <a:lnSpc>
                    <a:spcPct val="100000"/>
                  </a:lnSpc>
                  <a:spcBef>
                    <a:spcPts val="0"/>
                  </a:spcBef>
                  <a:buNone/>
                  <a:defRPr/>
                </a:pPr>
                <a:r>
                  <a:rPr lang="cs-CZ" sz="2000" u="sng" dirty="0">
                    <a:sym typeface="Wingdings" panose="05000000000000000000" pitchFamily="2" charset="2"/>
                  </a:rPr>
                  <a:t>General </a:t>
                </a:r>
                <a:r>
                  <a:rPr lang="cs-CZ" sz="2000" u="sng" dirty="0" err="1">
                    <a:sym typeface="Wingdings" panose="05000000000000000000" pitchFamily="2" charset="2"/>
                  </a:rPr>
                  <a:t>setting</a:t>
                </a:r>
                <a:endParaRPr lang="cs-CZ" sz="2000" u="sng" dirty="0">
                  <a:sym typeface="Wingdings" panose="05000000000000000000" pitchFamily="2" charset="2"/>
                </a:endParaRP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defRPr/>
                </a:pPr>
                <a:r>
                  <a:rPr lang="cs-CZ" sz="2000" dirty="0" err="1">
                    <a:sym typeface="Wingdings" panose="05000000000000000000" pitchFamily="2" charset="2"/>
                  </a:rPr>
                  <a:t>Price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competition</a:t>
                </a:r>
                <a:r>
                  <a:rPr lang="cs-CZ" sz="2000" dirty="0">
                    <a:sym typeface="Wingdings" panose="05000000000000000000" pitchFamily="2" charset="2"/>
                  </a:rPr>
                  <a:t> with </a:t>
                </a:r>
                <a:r>
                  <a:rPr lang="cs-CZ" sz="2000" dirty="0" err="1">
                    <a:sym typeface="Wingdings" panose="05000000000000000000" pitchFamily="2" charset="2"/>
                  </a:rPr>
                  <a:t>heterogenous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products</a:t>
                </a:r>
                <a:endParaRPr lang="cs-CZ" sz="2000" dirty="0">
                  <a:sym typeface="Wingdings" panose="05000000000000000000" pitchFamily="2" charset="2"/>
                </a:endParaRP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defRPr/>
                </a:pPr>
                <a:r>
                  <a:rPr lang="cs-CZ" sz="2000" dirty="0" err="1">
                    <a:sym typeface="Wingdings" panose="05000000000000000000" pitchFamily="2" charset="2"/>
                  </a:rPr>
                  <a:t>Hotelling</a:t>
                </a:r>
                <a:r>
                  <a:rPr lang="cs-CZ" sz="2000" dirty="0">
                    <a:sym typeface="Wingdings" panose="05000000000000000000" pitchFamily="2" charset="2"/>
                  </a:rPr>
                  <a:t> model, </a:t>
                </a:r>
                <a:r>
                  <a:rPr lang="cs-CZ" sz="2000" dirty="0" err="1">
                    <a:sym typeface="Wingdings" panose="05000000000000000000" pitchFamily="2" charset="2"/>
                  </a:rPr>
                  <a:t>consumers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uniformly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distributed</a:t>
                </a:r>
                <a:r>
                  <a:rPr lang="cs-CZ" sz="2000" dirty="0">
                    <a:sym typeface="Wingdings" panose="05000000000000000000" pitchFamily="2" charset="2"/>
                  </a:rPr>
                  <a:t> on interval [0,1]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defRPr/>
                </a:pPr>
                <a:r>
                  <a:rPr lang="cs-CZ" sz="2000" dirty="0" err="1">
                    <a:sym typeface="Wingdings" panose="05000000000000000000" pitchFamily="2" charset="2"/>
                  </a:rPr>
                  <a:t>Consumers</a:t>
                </a:r>
                <a:r>
                  <a:rPr lang="cs-CZ" sz="2000" dirty="0">
                    <a:sym typeface="Wingdings" panose="05000000000000000000" pitchFamily="2" charset="2"/>
                  </a:rPr>
                  <a:t> with utility u = r – </a:t>
                </a:r>
                <a:r>
                  <a:rPr lang="cs-CZ" sz="2000" dirty="0" err="1">
                    <a:sym typeface="Wingdings" panose="05000000000000000000" pitchFamily="2" charset="2"/>
                  </a:rPr>
                  <a:t>tx</a:t>
                </a:r>
                <a:r>
                  <a:rPr lang="cs-CZ" sz="2000" dirty="0">
                    <a:sym typeface="Wingdings" panose="05000000000000000000" pitchFamily="2" charset="2"/>
                  </a:rPr>
                  <a:t> – p</a:t>
                </a:r>
                <a:r>
                  <a:rPr lang="cs-CZ" sz="2000" baseline="-25000" dirty="0">
                    <a:sym typeface="Wingdings" panose="05000000000000000000" pitchFamily="2" charset="2"/>
                  </a:rPr>
                  <a:t>1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defRPr/>
                </a:pPr>
                <a:r>
                  <a:rPr lang="cs-CZ" sz="2000" dirty="0">
                    <a:sym typeface="Wingdings" panose="05000000000000000000" pitchFamily="2" charset="2"/>
                  </a:rPr>
                  <a:t>MC = c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defRPr/>
                </a:pPr>
                <a:r>
                  <a:rPr lang="cs-CZ" sz="2000" dirty="0" err="1">
                    <a:sym typeface="Wingdings" panose="05000000000000000000" pitchFamily="2" charset="2"/>
                  </a:rPr>
                  <a:t>Advertising</a:t>
                </a:r>
                <a:r>
                  <a:rPr lang="cs-CZ" sz="2000" dirty="0">
                    <a:sym typeface="Wingdings" panose="05000000000000000000" pitchFamily="2" charset="2"/>
                  </a:rPr>
                  <a:t> </a:t>
                </a:r>
                <a:r>
                  <a:rPr lang="cs-CZ" sz="2000" dirty="0" err="1">
                    <a:sym typeface="Wingdings" panose="05000000000000000000" pitchFamily="2" charset="2"/>
                  </a:rPr>
                  <a:t>costs</a:t>
                </a:r>
                <a:r>
                  <a:rPr lang="cs-CZ" sz="2000" dirty="0">
                    <a:sym typeface="Wingdings" panose="05000000000000000000" pitchFamily="2" charset="2"/>
                  </a:rPr>
                  <a:t>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</m:ctrlPr>
                      </m:fPr>
                      <m:num>
                        <m:r>
                          <a:rPr lang="cs-CZ" sz="2000" i="1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𝑎</m:t>
                        </m:r>
                        <m:sSup>
                          <m:sSupPr>
                            <m:ctrlP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</m:ctrlPr>
                              </m:sSubPr>
                              <m:e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𝐴</m:t>
                                </m:r>
                              </m:e>
                              <m:sub>
                                <m:r>
                                  <a:rPr lang="cs-CZ" sz="2000" i="1">
                                    <a:latin typeface="Cambria Math" panose="02040503050406030204" pitchFamily="18" charset="0"/>
                                    <a:sym typeface="Wingdings" panose="05000000000000000000" pitchFamily="2" charset="2"/>
                                  </a:rPr>
                                  <m:t>𝑖</m:t>
                                </m:r>
                              </m:sub>
                            </m:sSub>
                          </m:e>
                          <m:sup>
                            <m:r>
                              <a:rPr lang="cs-CZ" sz="2000" i="1">
                                <a:latin typeface="Cambria Math" panose="02040503050406030204" pitchFamily="18" charset="0"/>
                                <a:sym typeface="Wingdings" panose="05000000000000000000" pitchFamily="2" charset="2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cs-CZ" sz="2000" b="0" i="1" smtClean="0">
                            <a:latin typeface="Cambria Math" panose="02040503050406030204" pitchFamily="18" charset="0"/>
                            <a:sym typeface="Wingdings" panose="05000000000000000000" pitchFamily="2" charset="2"/>
                          </a:rPr>
                          <m:t>2</m:t>
                        </m:r>
                      </m:den>
                    </m:f>
                  </m:oMath>
                </a14:m>
                <a:endParaRPr lang="cs-CZ" sz="2000" dirty="0">
                  <a:sym typeface="Wingdings" panose="05000000000000000000" pitchFamily="2" charset="2"/>
                </a:endParaRP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defRPr/>
                </a:pPr>
                <a:r>
                  <a:rPr lang="cs-CZ" sz="1800" i="1" dirty="0">
                    <a:sym typeface="Wingdings" panose="05000000000000000000" pitchFamily="2" charset="2"/>
                  </a:rPr>
                  <a:t>a </a:t>
                </a:r>
                <a:r>
                  <a:rPr lang="cs-CZ" sz="1800" dirty="0">
                    <a:sym typeface="Wingdings" panose="05000000000000000000" pitchFamily="2" charset="2"/>
                  </a:rPr>
                  <a:t>– </a:t>
                </a:r>
                <a:r>
                  <a:rPr lang="cs-CZ" sz="1800" dirty="0" err="1">
                    <a:sym typeface="Wingdings" panose="05000000000000000000" pitchFamily="2" charset="2"/>
                  </a:rPr>
                  <a:t>costs</a:t>
                </a:r>
                <a:r>
                  <a:rPr lang="cs-CZ" sz="1800" dirty="0">
                    <a:sym typeface="Wingdings" panose="05000000000000000000" pitchFamily="2" charset="2"/>
                  </a:rPr>
                  <a:t> per ad</a:t>
                </a: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defRPr/>
                </a:pPr>
                <a:r>
                  <a:rPr lang="cs-CZ" sz="1800" i="1" dirty="0" err="1">
                    <a:sym typeface="Wingdings" panose="05000000000000000000" pitchFamily="2" charset="2"/>
                  </a:rPr>
                  <a:t>A</a:t>
                </a:r>
                <a:r>
                  <a:rPr lang="cs-CZ" sz="1800" i="1" baseline="-25000" dirty="0" err="1">
                    <a:sym typeface="Wingdings" panose="05000000000000000000" pitchFamily="2" charset="2"/>
                  </a:rPr>
                  <a:t>i</a:t>
                </a:r>
                <a:r>
                  <a:rPr lang="cs-CZ" sz="1800" dirty="0">
                    <a:sym typeface="Wingdings" panose="05000000000000000000" pitchFamily="2" charset="2"/>
                  </a:rPr>
                  <a:t> – </a:t>
                </a:r>
                <a:r>
                  <a:rPr lang="cs-CZ" sz="1800" dirty="0" err="1">
                    <a:sym typeface="Wingdings" panose="05000000000000000000" pitchFamily="2" charset="2"/>
                  </a:rPr>
                  <a:t>number</a:t>
                </a:r>
                <a:r>
                  <a:rPr lang="cs-CZ" sz="1800" dirty="0">
                    <a:sym typeface="Wingdings" panose="05000000000000000000" pitchFamily="2" charset="2"/>
                  </a:rPr>
                  <a:t> </a:t>
                </a:r>
                <a:r>
                  <a:rPr lang="cs-CZ" sz="1800" dirty="0" err="1">
                    <a:sym typeface="Wingdings" panose="05000000000000000000" pitchFamily="2" charset="2"/>
                  </a:rPr>
                  <a:t>of</a:t>
                </a:r>
                <a:r>
                  <a:rPr lang="cs-CZ" sz="1800" dirty="0">
                    <a:sym typeface="Wingdings" panose="05000000000000000000" pitchFamily="2" charset="2"/>
                  </a:rPr>
                  <a:t> </a:t>
                </a:r>
                <a:r>
                  <a:rPr lang="cs-CZ" sz="1800" dirty="0" err="1">
                    <a:sym typeface="Wingdings" panose="05000000000000000000" pitchFamily="2" charset="2"/>
                  </a:rPr>
                  <a:t>ads</a:t>
                </a:r>
                <a:endParaRPr lang="cs-CZ" sz="1800" dirty="0">
                  <a:sym typeface="Wingdings" panose="05000000000000000000" pitchFamily="2" charset="2"/>
                </a:endParaRP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defRPr/>
                </a:pPr>
                <a:r>
                  <a:rPr lang="cs-CZ" sz="2000" dirty="0">
                    <a:sym typeface="Wingdings" panose="05000000000000000000" pitchFamily="2" charset="2"/>
                  </a:rPr>
                  <a:t>2 </a:t>
                </a:r>
                <a:r>
                  <a:rPr lang="cs-CZ" sz="2000" dirty="0" err="1">
                    <a:sym typeface="Wingdings" panose="05000000000000000000" pitchFamily="2" charset="2"/>
                  </a:rPr>
                  <a:t>stages</a:t>
                </a:r>
                <a:endParaRPr lang="cs-CZ" sz="2000" dirty="0">
                  <a:sym typeface="Wingdings" panose="05000000000000000000" pitchFamily="2" charset="2"/>
                </a:endParaRP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buFont typeface="+mj-lt"/>
                  <a:buAutoNum type="arabicPeriod"/>
                  <a:defRPr/>
                </a:pPr>
                <a:r>
                  <a:rPr lang="cs-CZ" dirty="0" err="1">
                    <a:sym typeface="Wingdings" panose="05000000000000000000" pitchFamily="2" charset="2"/>
                  </a:rPr>
                  <a:t>Firms</a:t>
                </a:r>
                <a:r>
                  <a:rPr lang="cs-CZ" dirty="0">
                    <a:sym typeface="Wingdings" panose="05000000000000000000" pitchFamily="2" charset="2"/>
                  </a:rPr>
                  <a:t> set level </a:t>
                </a:r>
                <a:r>
                  <a:rPr lang="cs-CZ" dirty="0" err="1">
                    <a:sym typeface="Wingdings" panose="05000000000000000000" pitchFamily="2" charset="2"/>
                  </a:rPr>
                  <a:t>of</a:t>
                </a:r>
                <a:r>
                  <a:rPr lang="cs-CZ" dirty="0">
                    <a:sym typeface="Wingdings" panose="05000000000000000000" pitchFamily="2" charset="2"/>
                  </a:rPr>
                  <a:t> </a:t>
                </a:r>
                <a:r>
                  <a:rPr lang="cs-CZ" dirty="0" err="1">
                    <a:sym typeface="Wingdings" panose="05000000000000000000" pitchFamily="2" charset="2"/>
                  </a:rPr>
                  <a:t>advertising</a:t>
                </a:r>
                <a:r>
                  <a:rPr lang="cs-CZ" dirty="0">
                    <a:sym typeface="Wingdings" panose="05000000000000000000" pitchFamily="2" charset="2"/>
                  </a:rPr>
                  <a:t> </a:t>
                </a:r>
                <a:r>
                  <a:rPr lang="cs-CZ" dirty="0" err="1">
                    <a:sym typeface="Wingdings" panose="05000000000000000000" pitchFamily="2" charset="2"/>
                  </a:rPr>
                  <a:t>expenditure</a:t>
                </a:r>
                <a:endParaRPr lang="cs-CZ" dirty="0">
                  <a:sym typeface="Wingdings" panose="05000000000000000000" pitchFamily="2" charset="2"/>
                </a:endParaRP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buFont typeface="+mj-lt"/>
                  <a:buAutoNum type="arabicPeriod"/>
                  <a:defRPr/>
                </a:pPr>
                <a:r>
                  <a:rPr lang="cs-CZ" dirty="0" err="1">
                    <a:sym typeface="Wingdings" panose="05000000000000000000" pitchFamily="2" charset="2"/>
                  </a:rPr>
                  <a:t>Firms</a:t>
                </a:r>
                <a:r>
                  <a:rPr lang="cs-CZ" dirty="0">
                    <a:sym typeface="Wingdings" panose="05000000000000000000" pitchFamily="2" charset="2"/>
                  </a:rPr>
                  <a:t> </a:t>
                </a:r>
                <a:r>
                  <a:rPr lang="cs-CZ" dirty="0" err="1">
                    <a:sym typeface="Wingdings" panose="05000000000000000000" pitchFamily="2" charset="2"/>
                  </a:rPr>
                  <a:t>compete</a:t>
                </a:r>
                <a:r>
                  <a:rPr lang="cs-CZ" dirty="0">
                    <a:sym typeface="Wingdings" panose="05000000000000000000" pitchFamily="2" charset="2"/>
                  </a:rPr>
                  <a:t> in </a:t>
                </a:r>
                <a:r>
                  <a:rPr lang="cs-CZ" dirty="0" err="1">
                    <a:sym typeface="Wingdings" panose="05000000000000000000" pitchFamily="2" charset="2"/>
                  </a:rPr>
                  <a:t>prices</a:t>
                </a:r>
                <a:endParaRPr lang="cs-CZ" dirty="0">
                  <a:sym typeface="Wingdings" panose="05000000000000000000" pitchFamily="2" charset="2"/>
                </a:endParaRP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defRPr/>
                </a:pPr>
                <a:endParaRPr lang="cs-CZ" sz="1800" i="1" dirty="0">
                  <a:sym typeface="Wingdings" panose="05000000000000000000" pitchFamily="2" charset="2"/>
                </a:endParaRPr>
              </a:p>
            </p:txBody>
          </p:sp>
        </mc:Choice>
        <mc:Fallback xmlns=""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D3E88261-A07D-40E0-A61F-971FDB3CF26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474378"/>
                <a:ext cx="10515600" cy="4722249"/>
              </a:xfrm>
              <a:blipFill>
                <a:blip r:embed="rId3"/>
                <a:stretch>
                  <a:fillRect t="-77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9928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21C7E5-0412-4EC9-B664-FFDD1D6AA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815"/>
            <a:ext cx="10515600" cy="1325563"/>
          </a:xfrm>
        </p:spPr>
        <p:txBody>
          <a:bodyPr/>
          <a:lstStyle/>
          <a:p>
            <a:r>
              <a:rPr lang="cs-CZ" dirty="0" err="1"/>
              <a:t>Persuasive</a:t>
            </a:r>
            <a:r>
              <a:rPr lang="cs-CZ" dirty="0"/>
              <a:t> </a:t>
            </a:r>
            <a:r>
              <a:rPr lang="cs-CZ" dirty="0" err="1"/>
              <a:t>advertising</a:t>
            </a:r>
            <a:r>
              <a:rPr lang="cs-CZ" dirty="0"/>
              <a:t> and </a:t>
            </a:r>
            <a:r>
              <a:rPr lang="cs-CZ" dirty="0" err="1"/>
              <a:t>competition</a:t>
            </a:r>
            <a:endParaRPr lang="cs-CZ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3E88261-A07D-40E0-A61F-971FDB3CF2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4378"/>
            <a:ext cx="10515600" cy="4722249"/>
          </a:xfrm>
        </p:spPr>
        <p:txBody>
          <a:bodyPr>
            <a:noAutofit/>
          </a:bodyPr>
          <a:lstStyle/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  <a:defRPr/>
            </a:pPr>
            <a:r>
              <a:rPr lang="cs-CZ" sz="2000" b="1" dirty="0">
                <a:sym typeface="Wingdings" panose="05000000000000000000" pitchFamily="2" charset="2"/>
              </a:rPr>
              <a:t>2 </a:t>
            </a:r>
            <a:r>
              <a:rPr lang="cs-CZ" sz="2000" b="1" dirty="0" err="1">
                <a:sym typeface="Wingdings" panose="05000000000000000000" pitchFamily="2" charset="2"/>
              </a:rPr>
              <a:t>possible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b="1" dirty="0" err="1">
                <a:sym typeface="Wingdings" panose="05000000000000000000" pitchFamily="2" charset="2"/>
              </a:rPr>
              <a:t>effects</a:t>
            </a:r>
            <a:r>
              <a:rPr lang="cs-CZ" sz="2000" b="1" dirty="0">
                <a:sym typeface="Wingdings" panose="05000000000000000000" pitchFamily="2" charset="2"/>
              </a:rPr>
              <a:t> of </a:t>
            </a:r>
            <a:r>
              <a:rPr lang="cs-CZ" sz="2000" b="1" dirty="0" err="1">
                <a:sym typeface="Wingdings" panose="05000000000000000000" pitchFamily="2" charset="2"/>
              </a:rPr>
              <a:t>persuasive</a:t>
            </a:r>
            <a:r>
              <a:rPr lang="cs-CZ" sz="2000" b="1" dirty="0">
                <a:sym typeface="Wingdings" panose="05000000000000000000" pitchFamily="2" charset="2"/>
              </a:rPr>
              <a:t> </a:t>
            </a:r>
            <a:r>
              <a:rPr lang="cs-CZ" sz="2000" b="1" dirty="0" err="1">
                <a:sym typeface="Wingdings" panose="05000000000000000000" pitchFamily="2" charset="2"/>
              </a:rPr>
              <a:t>advertising</a:t>
            </a:r>
            <a:endParaRPr lang="cs-CZ" sz="2000" b="1" dirty="0">
              <a:sym typeface="Wingdings" panose="05000000000000000000" pitchFamily="2" charset="2"/>
            </a:endParaRP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cs-CZ" sz="2000" dirty="0" err="1">
                <a:sym typeface="Wingdings" panose="05000000000000000000" pitchFamily="2" charset="2"/>
              </a:rPr>
              <a:t>Increase</a:t>
            </a:r>
            <a:r>
              <a:rPr lang="cs-CZ" sz="2000" dirty="0">
                <a:sym typeface="Wingdings" panose="05000000000000000000" pitchFamily="2" charset="2"/>
              </a:rPr>
              <a:t> in </a:t>
            </a:r>
            <a:r>
              <a:rPr lang="cs-CZ" sz="2000" dirty="0" err="1">
                <a:sym typeface="Wingdings" panose="05000000000000000000" pitchFamily="2" charset="2"/>
              </a:rPr>
              <a:t>willingness</a:t>
            </a:r>
            <a:r>
              <a:rPr lang="cs-CZ" sz="2000" dirty="0">
                <a:sym typeface="Wingdings" panose="05000000000000000000" pitchFamily="2" charset="2"/>
              </a:rPr>
              <a:t> to </a:t>
            </a:r>
            <a:r>
              <a:rPr lang="cs-CZ" sz="2000" dirty="0" err="1">
                <a:sym typeface="Wingdings" panose="05000000000000000000" pitchFamily="2" charset="2"/>
              </a:rPr>
              <a:t>pay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i.e</a:t>
            </a:r>
            <a:r>
              <a:rPr lang="cs-CZ" sz="2000" dirty="0">
                <a:sym typeface="Wingdings" panose="05000000000000000000" pitchFamily="2" charset="2"/>
              </a:rPr>
              <a:t>. r = r(A)</a:t>
            </a:r>
          </a:p>
          <a:p>
            <a:pPr marL="914400" lvl="1" indent="-457200">
              <a:lnSpc>
                <a:spcPct val="100000"/>
              </a:lnSpc>
              <a:spcBef>
                <a:spcPts val="0"/>
              </a:spcBef>
              <a:buFont typeface="+mj-lt"/>
              <a:buAutoNum type="arabicPeriod"/>
              <a:defRPr/>
            </a:pPr>
            <a:r>
              <a:rPr lang="cs-CZ" sz="2000" dirty="0" err="1">
                <a:sym typeface="Wingdings" panose="05000000000000000000" pitchFamily="2" charset="2"/>
              </a:rPr>
              <a:t>Increase</a:t>
            </a:r>
            <a:r>
              <a:rPr lang="cs-CZ" sz="2000" dirty="0">
                <a:sym typeface="Wingdings" panose="05000000000000000000" pitchFamily="2" charset="2"/>
              </a:rPr>
              <a:t> in </a:t>
            </a:r>
            <a:r>
              <a:rPr lang="cs-CZ" sz="2000" dirty="0" err="1">
                <a:sym typeface="Wingdings" panose="05000000000000000000" pitchFamily="2" charset="2"/>
              </a:rPr>
              <a:t>perceived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product</a:t>
            </a:r>
            <a:r>
              <a:rPr lang="cs-CZ" sz="2000" dirty="0">
                <a:sym typeface="Wingdings" panose="05000000000000000000" pitchFamily="2" charset="2"/>
              </a:rPr>
              <a:t> </a:t>
            </a:r>
            <a:r>
              <a:rPr lang="cs-CZ" sz="2000" dirty="0" err="1">
                <a:sym typeface="Wingdings" panose="05000000000000000000" pitchFamily="2" charset="2"/>
              </a:rPr>
              <a:t>differences</a:t>
            </a:r>
            <a:r>
              <a:rPr lang="cs-CZ" sz="2000" dirty="0">
                <a:sym typeface="Wingdings" panose="05000000000000000000" pitchFamily="2" charset="2"/>
              </a:rPr>
              <a:t>, </a:t>
            </a:r>
            <a:r>
              <a:rPr lang="cs-CZ" sz="2000" dirty="0" err="1">
                <a:sym typeface="Wingdings" panose="05000000000000000000" pitchFamily="2" charset="2"/>
              </a:rPr>
              <a:t>i.e</a:t>
            </a:r>
            <a:r>
              <a:rPr lang="cs-CZ" sz="2000" dirty="0">
                <a:sym typeface="Wingdings" panose="05000000000000000000" pitchFamily="2" charset="2"/>
              </a:rPr>
              <a:t>. t = t(A)</a:t>
            </a:r>
          </a:p>
        </p:txBody>
      </p:sp>
    </p:spTree>
    <p:extLst>
      <p:ext uri="{BB962C8B-B14F-4D97-AF65-F5344CB8AC3E}">
        <p14:creationId xmlns:p14="http://schemas.microsoft.com/office/powerpoint/2010/main" val="1490441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12372</TotalTime>
  <Words>2508</Words>
  <Application>Microsoft Office PowerPoint</Application>
  <PresentationFormat>Widescreen</PresentationFormat>
  <Paragraphs>315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Wingdings</vt:lpstr>
      <vt:lpstr>Office Theme</vt:lpstr>
      <vt:lpstr>Topic 6: Advertising</vt:lpstr>
      <vt:lpstr>Introduction</vt:lpstr>
      <vt:lpstr>Introduction</vt:lpstr>
      <vt:lpstr>Why should I care?</vt:lpstr>
      <vt:lpstr>3 views of advertising</vt:lpstr>
      <vt:lpstr>Topic outline</vt:lpstr>
      <vt:lpstr>Topic outline</vt:lpstr>
      <vt:lpstr>Persuasive advertising and competition</vt:lpstr>
      <vt:lpstr>Persuasive advertising and competition</vt:lpstr>
      <vt:lpstr>Persuasive advertising and competition</vt:lpstr>
      <vt:lpstr>Persuasive advertising and competition</vt:lpstr>
      <vt:lpstr>Persuasive advertising and competition</vt:lpstr>
      <vt:lpstr>Persuasive advertising and competition</vt:lpstr>
      <vt:lpstr>Exercise: Negative advertising</vt:lpstr>
      <vt:lpstr>Topic outline</vt:lpstr>
      <vt:lpstr>PowerPoint Presentation</vt:lpstr>
      <vt:lpstr>Informative advertising</vt:lpstr>
      <vt:lpstr>Directly Informative advertising</vt:lpstr>
      <vt:lpstr>Directly Informative advertising</vt:lpstr>
      <vt:lpstr>Directly informative advertising</vt:lpstr>
      <vt:lpstr>Directly informative advertising</vt:lpstr>
      <vt:lpstr>Directly Informative advertising</vt:lpstr>
      <vt:lpstr>Directly Informative advertising</vt:lpstr>
      <vt:lpstr>Topic outline</vt:lpstr>
      <vt:lpstr>Informative advertising (indirect)</vt:lpstr>
      <vt:lpstr>Informative advertising (indirect)</vt:lpstr>
      <vt:lpstr>Informative advertising (indirect)</vt:lpstr>
      <vt:lpstr>Informative advertising (indirect)</vt:lpstr>
      <vt:lpstr>Exercise: Advertising as a signal of quality</vt:lpstr>
      <vt:lpstr>Intermediaries in online advertising</vt:lpstr>
      <vt:lpstr>Downstream market power: A question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Bajgar Matej</dc:creator>
  <cp:lastModifiedBy>Bajgar Matej</cp:lastModifiedBy>
  <cp:revision>533</cp:revision>
  <dcterms:created xsi:type="dcterms:W3CDTF">2022-01-12T09:54:31Z</dcterms:created>
  <dcterms:modified xsi:type="dcterms:W3CDTF">2024-04-22T10:07:35Z</dcterms:modified>
</cp:coreProperties>
</file>

<file path=docProps/thumbnail.jpeg>
</file>